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48"/>
  </p:notesMasterIdLst>
  <p:sldIdLst>
    <p:sldId id="256" r:id="rId2"/>
    <p:sldId id="375" r:id="rId3"/>
    <p:sldId id="376" r:id="rId4"/>
    <p:sldId id="257" r:id="rId5"/>
    <p:sldId id="321" r:id="rId6"/>
    <p:sldId id="258" r:id="rId7"/>
    <p:sldId id="259" r:id="rId8"/>
    <p:sldId id="260" r:id="rId9"/>
    <p:sldId id="261" r:id="rId10"/>
    <p:sldId id="265" r:id="rId11"/>
    <p:sldId id="262" r:id="rId12"/>
    <p:sldId id="264" r:id="rId13"/>
    <p:sldId id="266" r:id="rId14"/>
    <p:sldId id="272" r:id="rId15"/>
    <p:sldId id="273" r:id="rId16"/>
    <p:sldId id="277" r:id="rId17"/>
    <p:sldId id="278" r:id="rId18"/>
    <p:sldId id="280" r:id="rId19"/>
    <p:sldId id="281" r:id="rId20"/>
    <p:sldId id="283" r:id="rId21"/>
    <p:sldId id="285" r:id="rId22"/>
    <p:sldId id="288" r:id="rId23"/>
    <p:sldId id="290" r:id="rId24"/>
    <p:sldId id="294" r:id="rId25"/>
    <p:sldId id="295" r:id="rId26"/>
    <p:sldId id="296" r:id="rId27"/>
    <p:sldId id="297" r:id="rId28"/>
    <p:sldId id="298" r:id="rId29"/>
    <p:sldId id="314" r:id="rId30"/>
    <p:sldId id="316" r:id="rId31"/>
    <p:sldId id="322" r:id="rId32"/>
    <p:sldId id="323" r:id="rId33"/>
    <p:sldId id="330" r:id="rId34"/>
    <p:sldId id="331" r:id="rId35"/>
    <p:sldId id="336" r:id="rId36"/>
    <p:sldId id="339" r:id="rId37"/>
    <p:sldId id="351" r:id="rId38"/>
    <p:sldId id="354" r:id="rId39"/>
    <p:sldId id="356" r:id="rId40"/>
    <p:sldId id="359" r:id="rId41"/>
    <p:sldId id="360" r:id="rId42"/>
    <p:sldId id="362" r:id="rId43"/>
    <p:sldId id="363" r:id="rId44"/>
    <p:sldId id="373" r:id="rId45"/>
    <p:sldId id="372" r:id="rId46"/>
    <p:sldId id="371" r:id="rId4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129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E0FD1B5-2FE3-4966-A872-DB1EBEBFA505}" type="doc">
      <dgm:prSet loTypeId="urn:microsoft.com/office/officeart/2005/8/layout/orgChart1" loCatId="hierarchy" qsTypeId="urn:microsoft.com/office/officeart/2005/8/quickstyle/simple4" qsCatId="simple" csTypeId="urn:microsoft.com/office/officeart/2005/8/colors/accent2_2" csCatId="accent2" phldr="1"/>
      <dgm:spPr/>
      <dgm:t>
        <a:bodyPr/>
        <a:lstStyle/>
        <a:p>
          <a:endParaRPr lang="en-US"/>
        </a:p>
      </dgm:t>
    </dgm:pt>
    <dgm:pt modelId="{FC83B012-EFA1-4E36-9E91-5B3134BE346F}">
      <dgm:prSet/>
      <dgm:spPr/>
      <dgm:t>
        <a:bodyPr/>
        <a:lstStyle/>
        <a:p>
          <a:pPr rtl="0"/>
          <a:r>
            <a:rPr lang="en-IN" dirty="0" smtClean="0"/>
            <a:t>Genuine Halitosis</a:t>
          </a:r>
          <a:endParaRPr lang="en-IN" dirty="0"/>
        </a:p>
      </dgm:t>
    </dgm:pt>
    <dgm:pt modelId="{F8A5883E-05A3-4960-91B0-07B426560F0E}" type="parTrans" cxnId="{E6DFAF73-37F9-4E23-BCA4-17D2D4DC0AD8}">
      <dgm:prSet/>
      <dgm:spPr/>
      <dgm:t>
        <a:bodyPr/>
        <a:lstStyle/>
        <a:p>
          <a:endParaRPr lang="en-US"/>
        </a:p>
      </dgm:t>
    </dgm:pt>
    <dgm:pt modelId="{C88F4767-8ADB-4622-B6C5-84DB1BC4E9FC}" type="sibTrans" cxnId="{E6DFAF73-37F9-4E23-BCA4-17D2D4DC0AD8}">
      <dgm:prSet/>
      <dgm:spPr/>
      <dgm:t>
        <a:bodyPr/>
        <a:lstStyle/>
        <a:p>
          <a:endParaRPr lang="en-US"/>
        </a:p>
      </dgm:t>
    </dgm:pt>
    <dgm:pt modelId="{5240DBBF-F172-477C-A06F-ED6D87EDA6F4}">
      <dgm:prSet/>
      <dgm:spPr/>
      <dgm:t>
        <a:bodyPr/>
        <a:lstStyle/>
        <a:p>
          <a:pPr rtl="0"/>
          <a:r>
            <a:rPr lang="en-IN" dirty="0" smtClean="0"/>
            <a:t>Pseudo-halitosis</a:t>
          </a:r>
          <a:endParaRPr lang="en-IN" dirty="0"/>
        </a:p>
      </dgm:t>
    </dgm:pt>
    <dgm:pt modelId="{D5DFFBF0-F64A-4F2E-AE31-B0F06403A93C}" type="parTrans" cxnId="{7C3F2F94-E121-432B-BC01-865854ABE1BB}">
      <dgm:prSet/>
      <dgm:spPr/>
      <dgm:t>
        <a:bodyPr/>
        <a:lstStyle/>
        <a:p>
          <a:endParaRPr lang="en-US"/>
        </a:p>
      </dgm:t>
    </dgm:pt>
    <dgm:pt modelId="{4830249A-FFDD-494A-B623-49439ABCF8DA}" type="sibTrans" cxnId="{7C3F2F94-E121-432B-BC01-865854ABE1BB}">
      <dgm:prSet/>
      <dgm:spPr/>
      <dgm:t>
        <a:bodyPr/>
        <a:lstStyle/>
        <a:p>
          <a:endParaRPr lang="en-US"/>
        </a:p>
      </dgm:t>
    </dgm:pt>
    <dgm:pt modelId="{710D5B77-21BA-471C-B525-2D6AA220575E}">
      <dgm:prSet/>
      <dgm:spPr/>
      <dgm:t>
        <a:bodyPr/>
        <a:lstStyle/>
        <a:p>
          <a:pPr rtl="0"/>
          <a:r>
            <a:rPr lang="en-IN" dirty="0" err="1" smtClean="0"/>
            <a:t>Halitophobia</a:t>
          </a:r>
          <a:r>
            <a:rPr lang="en-IN" dirty="0" smtClean="0"/>
            <a:t>.</a:t>
          </a:r>
          <a:endParaRPr lang="en-IN" dirty="0"/>
        </a:p>
      </dgm:t>
    </dgm:pt>
    <dgm:pt modelId="{A4A16898-AF67-48EF-8E08-98D4A6A41E9D}" type="parTrans" cxnId="{62C93879-73DD-4A51-9F37-53D716868BE5}">
      <dgm:prSet/>
      <dgm:spPr/>
      <dgm:t>
        <a:bodyPr/>
        <a:lstStyle/>
        <a:p>
          <a:endParaRPr lang="en-US"/>
        </a:p>
      </dgm:t>
    </dgm:pt>
    <dgm:pt modelId="{B5B630C5-A478-486E-9A53-6706C53F3B86}" type="sibTrans" cxnId="{62C93879-73DD-4A51-9F37-53D716868BE5}">
      <dgm:prSet/>
      <dgm:spPr/>
      <dgm:t>
        <a:bodyPr/>
        <a:lstStyle/>
        <a:p>
          <a:endParaRPr lang="en-US"/>
        </a:p>
      </dgm:t>
    </dgm:pt>
    <dgm:pt modelId="{46D1BA52-3DB9-421C-810C-B833AC4EF11C}" type="pres">
      <dgm:prSet presAssocID="{0E0FD1B5-2FE3-4966-A872-DB1EBEBFA505}" presName="hierChild1" presStyleCnt="0">
        <dgm:presLayoutVars>
          <dgm:orgChart val="1"/>
          <dgm:chPref val="1"/>
          <dgm:dir/>
          <dgm:animOne val="branch"/>
          <dgm:animLvl val="lvl"/>
          <dgm:resizeHandles/>
        </dgm:presLayoutVars>
      </dgm:prSet>
      <dgm:spPr/>
      <dgm:t>
        <a:bodyPr/>
        <a:lstStyle/>
        <a:p>
          <a:endParaRPr lang="en-US"/>
        </a:p>
      </dgm:t>
    </dgm:pt>
    <dgm:pt modelId="{8F9BC418-FB7A-4C65-9D27-46E5E56680BD}" type="pres">
      <dgm:prSet presAssocID="{FC83B012-EFA1-4E36-9E91-5B3134BE346F}" presName="hierRoot1" presStyleCnt="0">
        <dgm:presLayoutVars>
          <dgm:hierBranch val="init"/>
        </dgm:presLayoutVars>
      </dgm:prSet>
      <dgm:spPr/>
    </dgm:pt>
    <dgm:pt modelId="{B5EF16F1-73C2-49F1-A27B-D12C5EF3E5B6}" type="pres">
      <dgm:prSet presAssocID="{FC83B012-EFA1-4E36-9E91-5B3134BE346F}" presName="rootComposite1" presStyleCnt="0"/>
      <dgm:spPr/>
    </dgm:pt>
    <dgm:pt modelId="{E04C66F8-BADC-4872-BFE7-2781D91B2F1A}" type="pres">
      <dgm:prSet presAssocID="{FC83B012-EFA1-4E36-9E91-5B3134BE346F}" presName="rootText1" presStyleLbl="node0" presStyleIdx="0" presStyleCnt="3">
        <dgm:presLayoutVars>
          <dgm:chPref val="3"/>
        </dgm:presLayoutVars>
      </dgm:prSet>
      <dgm:spPr/>
      <dgm:t>
        <a:bodyPr/>
        <a:lstStyle/>
        <a:p>
          <a:endParaRPr lang="en-US"/>
        </a:p>
      </dgm:t>
    </dgm:pt>
    <dgm:pt modelId="{9B07EA40-AC04-48FE-A81C-012892031555}" type="pres">
      <dgm:prSet presAssocID="{FC83B012-EFA1-4E36-9E91-5B3134BE346F}" presName="rootConnector1" presStyleLbl="node1" presStyleIdx="0" presStyleCnt="0"/>
      <dgm:spPr/>
      <dgm:t>
        <a:bodyPr/>
        <a:lstStyle/>
        <a:p>
          <a:endParaRPr lang="en-US"/>
        </a:p>
      </dgm:t>
    </dgm:pt>
    <dgm:pt modelId="{75618E4D-D120-4E11-9623-29C20724BA7F}" type="pres">
      <dgm:prSet presAssocID="{FC83B012-EFA1-4E36-9E91-5B3134BE346F}" presName="hierChild2" presStyleCnt="0"/>
      <dgm:spPr/>
    </dgm:pt>
    <dgm:pt modelId="{8D610137-2D8E-4E8E-BCA0-21C5DF4169A1}" type="pres">
      <dgm:prSet presAssocID="{FC83B012-EFA1-4E36-9E91-5B3134BE346F}" presName="hierChild3" presStyleCnt="0"/>
      <dgm:spPr/>
    </dgm:pt>
    <dgm:pt modelId="{2FCC4252-8D33-4CCC-8179-7294039AC4D6}" type="pres">
      <dgm:prSet presAssocID="{5240DBBF-F172-477C-A06F-ED6D87EDA6F4}" presName="hierRoot1" presStyleCnt="0">
        <dgm:presLayoutVars>
          <dgm:hierBranch val="init"/>
        </dgm:presLayoutVars>
      </dgm:prSet>
      <dgm:spPr/>
    </dgm:pt>
    <dgm:pt modelId="{5263FE03-FDBE-42F3-934C-53C819C3C692}" type="pres">
      <dgm:prSet presAssocID="{5240DBBF-F172-477C-A06F-ED6D87EDA6F4}" presName="rootComposite1" presStyleCnt="0"/>
      <dgm:spPr/>
    </dgm:pt>
    <dgm:pt modelId="{C5545608-D101-4C8D-BDA9-8172E53641FE}" type="pres">
      <dgm:prSet presAssocID="{5240DBBF-F172-477C-A06F-ED6D87EDA6F4}" presName="rootText1" presStyleLbl="node0" presStyleIdx="1" presStyleCnt="3">
        <dgm:presLayoutVars>
          <dgm:chPref val="3"/>
        </dgm:presLayoutVars>
      </dgm:prSet>
      <dgm:spPr/>
      <dgm:t>
        <a:bodyPr/>
        <a:lstStyle/>
        <a:p>
          <a:endParaRPr lang="en-US"/>
        </a:p>
      </dgm:t>
    </dgm:pt>
    <dgm:pt modelId="{FAFDDCFD-10E1-4F03-83C5-B66E4B06BE40}" type="pres">
      <dgm:prSet presAssocID="{5240DBBF-F172-477C-A06F-ED6D87EDA6F4}" presName="rootConnector1" presStyleLbl="node1" presStyleIdx="0" presStyleCnt="0"/>
      <dgm:spPr/>
      <dgm:t>
        <a:bodyPr/>
        <a:lstStyle/>
        <a:p>
          <a:endParaRPr lang="en-US"/>
        </a:p>
      </dgm:t>
    </dgm:pt>
    <dgm:pt modelId="{42247CAF-AE4B-4B8B-BB29-031AE857CAAB}" type="pres">
      <dgm:prSet presAssocID="{5240DBBF-F172-477C-A06F-ED6D87EDA6F4}" presName="hierChild2" presStyleCnt="0"/>
      <dgm:spPr/>
    </dgm:pt>
    <dgm:pt modelId="{1C6B18F2-91CD-4EB2-B8BF-1321155BD22A}" type="pres">
      <dgm:prSet presAssocID="{5240DBBF-F172-477C-A06F-ED6D87EDA6F4}" presName="hierChild3" presStyleCnt="0"/>
      <dgm:spPr/>
    </dgm:pt>
    <dgm:pt modelId="{6FA687EE-3E51-4246-8968-ED60FCBEEBA6}" type="pres">
      <dgm:prSet presAssocID="{710D5B77-21BA-471C-B525-2D6AA220575E}" presName="hierRoot1" presStyleCnt="0">
        <dgm:presLayoutVars>
          <dgm:hierBranch val="init"/>
        </dgm:presLayoutVars>
      </dgm:prSet>
      <dgm:spPr/>
    </dgm:pt>
    <dgm:pt modelId="{E259A064-B32E-4DD1-B785-F9AEA2108FE5}" type="pres">
      <dgm:prSet presAssocID="{710D5B77-21BA-471C-B525-2D6AA220575E}" presName="rootComposite1" presStyleCnt="0"/>
      <dgm:spPr/>
    </dgm:pt>
    <dgm:pt modelId="{D05454D5-A82B-42D2-AA30-F93DB7000BA7}" type="pres">
      <dgm:prSet presAssocID="{710D5B77-21BA-471C-B525-2D6AA220575E}" presName="rootText1" presStyleLbl="node0" presStyleIdx="2" presStyleCnt="3">
        <dgm:presLayoutVars>
          <dgm:chPref val="3"/>
        </dgm:presLayoutVars>
      </dgm:prSet>
      <dgm:spPr/>
      <dgm:t>
        <a:bodyPr/>
        <a:lstStyle/>
        <a:p>
          <a:endParaRPr lang="en-US"/>
        </a:p>
      </dgm:t>
    </dgm:pt>
    <dgm:pt modelId="{3BC436FF-E59A-4912-8794-96A8E4E819EA}" type="pres">
      <dgm:prSet presAssocID="{710D5B77-21BA-471C-B525-2D6AA220575E}" presName="rootConnector1" presStyleLbl="node1" presStyleIdx="0" presStyleCnt="0"/>
      <dgm:spPr/>
      <dgm:t>
        <a:bodyPr/>
        <a:lstStyle/>
        <a:p>
          <a:endParaRPr lang="en-US"/>
        </a:p>
      </dgm:t>
    </dgm:pt>
    <dgm:pt modelId="{407BCAE5-35F8-47DF-B02E-3B1E9F1C116E}" type="pres">
      <dgm:prSet presAssocID="{710D5B77-21BA-471C-B525-2D6AA220575E}" presName="hierChild2" presStyleCnt="0"/>
      <dgm:spPr/>
    </dgm:pt>
    <dgm:pt modelId="{67590825-BD72-4423-9403-FB7CDE2CE3A5}" type="pres">
      <dgm:prSet presAssocID="{710D5B77-21BA-471C-B525-2D6AA220575E}" presName="hierChild3" presStyleCnt="0"/>
      <dgm:spPr/>
    </dgm:pt>
  </dgm:ptLst>
  <dgm:cxnLst>
    <dgm:cxn modelId="{364DF41A-76F5-48B6-9BFC-857C377ACDB0}" type="presOf" srcId="{FC83B012-EFA1-4E36-9E91-5B3134BE346F}" destId="{E04C66F8-BADC-4872-BFE7-2781D91B2F1A}" srcOrd="0" destOrd="0" presId="urn:microsoft.com/office/officeart/2005/8/layout/orgChart1"/>
    <dgm:cxn modelId="{62C93879-73DD-4A51-9F37-53D716868BE5}" srcId="{0E0FD1B5-2FE3-4966-A872-DB1EBEBFA505}" destId="{710D5B77-21BA-471C-B525-2D6AA220575E}" srcOrd="2" destOrd="0" parTransId="{A4A16898-AF67-48EF-8E08-98D4A6A41E9D}" sibTransId="{B5B630C5-A478-486E-9A53-6706C53F3B86}"/>
    <dgm:cxn modelId="{7C3F2F94-E121-432B-BC01-865854ABE1BB}" srcId="{0E0FD1B5-2FE3-4966-A872-DB1EBEBFA505}" destId="{5240DBBF-F172-477C-A06F-ED6D87EDA6F4}" srcOrd="1" destOrd="0" parTransId="{D5DFFBF0-F64A-4F2E-AE31-B0F06403A93C}" sibTransId="{4830249A-FFDD-494A-B623-49439ABCF8DA}"/>
    <dgm:cxn modelId="{E6DFAF73-37F9-4E23-BCA4-17D2D4DC0AD8}" srcId="{0E0FD1B5-2FE3-4966-A872-DB1EBEBFA505}" destId="{FC83B012-EFA1-4E36-9E91-5B3134BE346F}" srcOrd="0" destOrd="0" parTransId="{F8A5883E-05A3-4960-91B0-07B426560F0E}" sibTransId="{C88F4767-8ADB-4622-B6C5-84DB1BC4E9FC}"/>
    <dgm:cxn modelId="{474134AE-9582-46A1-94E4-97FA286BB77A}" type="presOf" srcId="{FC83B012-EFA1-4E36-9E91-5B3134BE346F}" destId="{9B07EA40-AC04-48FE-A81C-012892031555}" srcOrd="1" destOrd="0" presId="urn:microsoft.com/office/officeart/2005/8/layout/orgChart1"/>
    <dgm:cxn modelId="{D73F3A91-F499-43E4-9257-6728548111E7}" type="presOf" srcId="{710D5B77-21BA-471C-B525-2D6AA220575E}" destId="{3BC436FF-E59A-4912-8794-96A8E4E819EA}" srcOrd="1" destOrd="0" presId="urn:microsoft.com/office/officeart/2005/8/layout/orgChart1"/>
    <dgm:cxn modelId="{CCF3AEF3-DD5E-40A3-B88F-669D40E8C729}" type="presOf" srcId="{5240DBBF-F172-477C-A06F-ED6D87EDA6F4}" destId="{C5545608-D101-4C8D-BDA9-8172E53641FE}" srcOrd="0" destOrd="0" presId="urn:microsoft.com/office/officeart/2005/8/layout/orgChart1"/>
    <dgm:cxn modelId="{27A1BB5D-1258-49F3-B26B-6DB2C504ADD1}" type="presOf" srcId="{710D5B77-21BA-471C-B525-2D6AA220575E}" destId="{D05454D5-A82B-42D2-AA30-F93DB7000BA7}" srcOrd="0" destOrd="0" presId="urn:microsoft.com/office/officeart/2005/8/layout/orgChart1"/>
    <dgm:cxn modelId="{392D302E-85FE-474A-BE17-AD2963B44DCD}" type="presOf" srcId="{5240DBBF-F172-477C-A06F-ED6D87EDA6F4}" destId="{FAFDDCFD-10E1-4F03-83C5-B66E4B06BE40}" srcOrd="1" destOrd="0" presId="urn:microsoft.com/office/officeart/2005/8/layout/orgChart1"/>
    <dgm:cxn modelId="{D70B3347-A7FE-47F2-B155-DF67C84A11BD}" type="presOf" srcId="{0E0FD1B5-2FE3-4966-A872-DB1EBEBFA505}" destId="{46D1BA52-3DB9-421C-810C-B833AC4EF11C}" srcOrd="0" destOrd="0" presId="urn:microsoft.com/office/officeart/2005/8/layout/orgChart1"/>
    <dgm:cxn modelId="{EADF5BF9-0F23-4F7C-A520-C74768A1ED4E}" type="presParOf" srcId="{46D1BA52-3DB9-421C-810C-B833AC4EF11C}" destId="{8F9BC418-FB7A-4C65-9D27-46E5E56680BD}" srcOrd="0" destOrd="0" presId="urn:microsoft.com/office/officeart/2005/8/layout/orgChart1"/>
    <dgm:cxn modelId="{3D820956-695F-41F9-9C55-5A7E5CBF269F}" type="presParOf" srcId="{8F9BC418-FB7A-4C65-9D27-46E5E56680BD}" destId="{B5EF16F1-73C2-49F1-A27B-D12C5EF3E5B6}" srcOrd="0" destOrd="0" presId="urn:microsoft.com/office/officeart/2005/8/layout/orgChart1"/>
    <dgm:cxn modelId="{307F5ED4-C861-4B2F-8582-52B604380195}" type="presParOf" srcId="{B5EF16F1-73C2-49F1-A27B-D12C5EF3E5B6}" destId="{E04C66F8-BADC-4872-BFE7-2781D91B2F1A}" srcOrd="0" destOrd="0" presId="urn:microsoft.com/office/officeart/2005/8/layout/orgChart1"/>
    <dgm:cxn modelId="{3E1841D3-EE9F-43D4-BC72-5882BFBC177D}" type="presParOf" srcId="{B5EF16F1-73C2-49F1-A27B-D12C5EF3E5B6}" destId="{9B07EA40-AC04-48FE-A81C-012892031555}" srcOrd="1" destOrd="0" presId="urn:microsoft.com/office/officeart/2005/8/layout/orgChart1"/>
    <dgm:cxn modelId="{1075C5C5-3374-47E5-9098-8D2E9FB28F68}" type="presParOf" srcId="{8F9BC418-FB7A-4C65-9D27-46E5E56680BD}" destId="{75618E4D-D120-4E11-9623-29C20724BA7F}" srcOrd="1" destOrd="0" presId="urn:microsoft.com/office/officeart/2005/8/layout/orgChart1"/>
    <dgm:cxn modelId="{C4E50EB8-A2FA-405E-A755-4AE8159001A1}" type="presParOf" srcId="{8F9BC418-FB7A-4C65-9D27-46E5E56680BD}" destId="{8D610137-2D8E-4E8E-BCA0-21C5DF4169A1}" srcOrd="2" destOrd="0" presId="urn:microsoft.com/office/officeart/2005/8/layout/orgChart1"/>
    <dgm:cxn modelId="{1E43083F-502F-43F3-9375-6EB4BB55710D}" type="presParOf" srcId="{46D1BA52-3DB9-421C-810C-B833AC4EF11C}" destId="{2FCC4252-8D33-4CCC-8179-7294039AC4D6}" srcOrd="1" destOrd="0" presId="urn:microsoft.com/office/officeart/2005/8/layout/orgChart1"/>
    <dgm:cxn modelId="{55D0BD04-E7A0-4328-BE90-B8255531042F}" type="presParOf" srcId="{2FCC4252-8D33-4CCC-8179-7294039AC4D6}" destId="{5263FE03-FDBE-42F3-934C-53C819C3C692}" srcOrd="0" destOrd="0" presId="urn:microsoft.com/office/officeart/2005/8/layout/orgChart1"/>
    <dgm:cxn modelId="{F3D7AF00-1C0B-4005-80D6-42E46BD706E0}" type="presParOf" srcId="{5263FE03-FDBE-42F3-934C-53C819C3C692}" destId="{C5545608-D101-4C8D-BDA9-8172E53641FE}" srcOrd="0" destOrd="0" presId="urn:microsoft.com/office/officeart/2005/8/layout/orgChart1"/>
    <dgm:cxn modelId="{44EC73ED-5329-4D6A-B65D-AF59E3CF63B3}" type="presParOf" srcId="{5263FE03-FDBE-42F3-934C-53C819C3C692}" destId="{FAFDDCFD-10E1-4F03-83C5-B66E4B06BE40}" srcOrd="1" destOrd="0" presId="urn:microsoft.com/office/officeart/2005/8/layout/orgChart1"/>
    <dgm:cxn modelId="{489796E9-F7C5-4FE4-A048-BA6BDE859D29}" type="presParOf" srcId="{2FCC4252-8D33-4CCC-8179-7294039AC4D6}" destId="{42247CAF-AE4B-4B8B-BB29-031AE857CAAB}" srcOrd="1" destOrd="0" presId="urn:microsoft.com/office/officeart/2005/8/layout/orgChart1"/>
    <dgm:cxn modelId="{F36028C6-342C-4B97-8532-4FDDEFCEA1E7}" type="presParOf" srcId="{2FCC4252-8D33-4CCC-8179-7294039AC4D6}" destId="{1C6B18F2-91CD-4EB2-B8BF-1321155BD22A}" srcOrd="2" destOrd="0" presId="urn:microsoft.com/office/officeart/2005/8/layout/orgChart1"/>
    <dgm:cxn modelId="{A9CFBBDC-56DE-42F0-84A6-72F1D15BEEDD}" type="presParOf" srcId="{46D1BA52-3DB9-421C-810C-B833AC4EF11C}" destId="{6FA687EE-3E51-4246-8968-ED60FCBEEBA6}" srcOrd="2" destOrd="0" presId="urn:microsoft.com/office/officeart/2005/8/layout/orgChart1"/>
    <dgm:cxn modelId="{82FDB887-CD22-4452-9383-79C4ADBA147F}" type="presParOf" srcId="{6FA687EE-3E51-4246-8968-ED60FCBEEBA6}" destId="{E259A064-B32E-4DD1-B785-F9AEA2108FE5}" srcOrd="0" destOrd="0" presId="urn:microsoft.com/office/officeart/2005/8/layout/orgChart1"/>
    <dgm:cxn modelId="{15757D3A-5514-42CE-8974-B3BA8E82A915}" type="presParOf" srcId="{E259A064-B32E-4DD1-B785-F9AEA2108FE5}" destId="{D05454D5-A82B-42D2-AA30-F93DB7000BA7}" srcOrd="0" destOrd="0" presId="urn:microsoft.com/office/officeart/2005/8/layout/orgChart1"/>
    <dgm:cxn modelId="{06E6789F-0DA0-4C41-8F60-1814E2B08DFD}" type="presParOf" srcId="{E259A064-B32E-4DD1-B785-F9AEA2108FE5}" destId="{3BC436FF-E59A-4912-8794-96A8E4E819EA}" srcOrd="1" destOrd="0" presId="urn:microsoft.com/office/officeart/2005/8/layout/orgChart1"/>
    <dgm:cxn modelId="{CBDA833E-0AA5-4E7E-911D-7BE7013933A6}" type="presParOf" srcId="{6FA687EE-3E51-4246-8968-ED60FCBEEBA6}" destId="{407BCAE5-35F8-47DF-B02E-3B1E9F1C116E}" srcOrd="1" destOrd="0" presId="urn:microsoft.com/office/officeart/2005/8/layout/orgChart1"/>
    <dgm:cxn modelId="{5D95C65D-51BA-418D-968A-7B6CB890F812}" type="presParOf" srcId="{6FA687EE-3E51-4246-8968-ED60FCBEEBA6}" destId="{67590825-BD72-4423-9403-FB7CDE2CE3A5}"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81CB29-51C1-4A4C-BED1-FF353F867DD9}" type="doc">
      <dgm:prSet loTypeId="urn:microsoft.com/office/officeart/2005/8/layout/hierarchy1" loCatId="hierarchy" qsTypeId="urn:microsoft.com/office/officeart/2005/8/quickstyle/simple4" qsCatId="simple" csTypeId="urn:microsoft.com/office/officeart/2005/8/colors/colorful2" csCatId="colorful" phldr="1"/>
      <dgm:spPr/>
      <dgm:t>
        <a:bodyPr/>
        <a:lstStyle/>
        <a:p>
          <a:endParaRPr lang="en-US"/>
        </a:p>
      </dgm:t>
    </dgm:pt>
    <dgm:pt modelId="{10217CF3-C824-41A4-BAE6-D89A9C29544A}">
      <dgm:prSet phldrT="[Text]"/>
      <dgm:spPr/>
      <dgm:t>
        <a:bodyPr/>
        <a:lstStyle/>
        <a:p>
          <a:r>
            <a:rPr lang="en-US" dirty="0" smtClean="0"/>
            <a:t>GENUINE HALITOSIS</a:t>
          </a:r>
          <a:endParaRPr lang="en-US" dirty="0"/>
        </a:p>
      </dgm:t>
    </dgm:pt>
    <dgm:pt modelId="{2E721777-4C4C-4BCA-8A2D-4A845799808D}" type="parTrans" cxnId="{3ADB4968-3E4D-4D78-B02C-3103AF7E1801}">
      <dgm:prSet/>
      <dgm:spPr/>
      <dgm:t>
        <a:bodyPr/>
        <a:lstStyle/>
        <a:p>
          <a:endParaRPr lang="en-US"/>
        </a:p>
      </dgm:t>
    </dgm:pt>
    <dgm:pt modelId="{59037AB1-E8BE-463C-B8C6-10BFEAEC6141}" type="sibTrans" cxnId="{3ADB4968-3E4D-4D78-B02C-3103AF7E1801}">
      <dgm:prSet/>
      <dgm:spPr/>
      <dgm:t>
        <a:bodyPr/>
        <a:lstStyle/>
        <a:p>
          <a:endParaRPr lang="en-US"/>
        </a:p>
      </dgm:t>
    </dgm:pt>
    <dgm:pt modelId="{C7578D97-16E9-40AA-82DF-4AA2FA4FF7E6}">
      <dgm:prSet phldrT="[Text]"/>
      <dgm:spPr/>
      <dgm:t>
        <a:bodyPr/>
        <a:lstStyle/>
        <a:p>
          <a:r>
            <a:rPr lang="en-US" dirty="0" smtClean="0"/>
            <a:t>PHYSIOLOGICAL HALITOSIS</a:t>
          </a:r>
          <a:endParaRPr lang="en-US" dirty="0"/>
        </a:p>
      </dgm:t>
    </dgm:pt>
    <dgm:pt modelId="{0E75DCEC-4884-4C87-B0DA-24D392A67280}" type="parTrans" cxnId="{911371D4-C199-4C4E-A632-D053CC030927}">
      <dgm:prSet/>
      <dgm:spPr/>
      <dgm:t>
        <a:bodyPr/>
        <a:lstStyle/>
        <a:p>
          <a:endParaRPr lang="en-US"/>
        </a:p>
      </dgm:t>
    </dgm:pt>
    <dgm:pt modelId="{96FB1323-14AE-4794-82EA-A00412D2D65D}" type="sibTrans" cxnId="{911371D4-C199-4C4E-A632-D053CC030927}">
      <dgm:prSet/>
      <dgm:spPr/>
      <dgm:t>
        <a:bodyPr/>
        <a:lstStyle/>
        <a:p>
          <a:endParaRPr lang="en-US"/>
        </a:p>
      </dgm:t>
    </dgm:pt>
    <dgm:pt modelId="{C2BF7786-3A4B-410E-8736-D9E057B0AE21}">
      <dgm:prSet phldrT="[Text]"/>
      <dgm:spPr/>
      <dgm:t>
        <a:bodyPr/>
        <a:lstStyle/>
        <a:p>
          <a:r>
            <a:rPr lang="en-US" dirty="0" smtClean="0"/>
            <a:t>PATHOLOGICAL HALITOSIS</a:t>
          </a:r>
          <a:endParaRPr lang="en-US" dirty="0"/>
        </a:p>
      </dgm:t>
    </dgm:pt>
    <dgm:pt modelId="{9EBF1D55-31B3-4A85-9080-595B831BFF3E}" type="parTrans" cxnId="{75F6956B-46E3-44F2-8DEB-B81DEC0F1972}">
      <dgm:prSet/>
      <dgm:spPr/>
      <dgm:t>
        <a:bodyPr/>
        <a:lstStyle/>
        <a:p>
          <a:endParaRPr lang="en-US"/>
        </a:p>
      </dgm:t>
    </dgm:pt>
    <dgm:pt modelId="{32C768C5-3DC3-4048-AE5E-64AAFF003DC6}" type="sibTrans" cxnId="{75F6956B-46E3-44F2-8DEB-B81DEC0F1972}">
      <dgm:prSet/>
      <dgm:spPr/>
      <dgm:t>
        <a:bodyPr/>
        <a:lstStyle/>
        <a:p>
          <a:endParaRPr lang="en-US"/>
        </a:p>
      </dgm:t>
    </dgm:pt>
    <dgm:pt modelId="{A15C983C-8D42-496E-AC51-4F04FC5C265D}">
      <dgm:prSet phldrT="[Text]"/>
      <dgm:spPr/>
      <dgm:t>
        <a:bodyPr/>
        <a:lstStyle/>
        <a:p>
          <a:r>
            <a:rPr lang="en-US" dirty="0" smtClean="0"/>
            <a:t>INTRAORAL</a:t>
          </a:r>
          <a:endParaRPr lang="en-US" dirty="0"/>
        </a:p>
      </dgm:t>
    </dgm:pt>
    <dgm:pt modelId="{4A29956E-698D-449C-AEE3-CF1CC041034C}" type="parTrans" cxnId="{7BAC6DDB-105E-4938-BDA0-20A69073758D}">
      <dgm:prSet/>
      <dgm:spPr/>
      <dgm:t>
        <a:bodyPr/>
        <a:lstStyle/>
        <a:p>
          <a:endParaRPr lang="en-US"/>
        </a:p>
      </dgm:t>
    </dgm:pt>
    <dgm:pt modelId="{4F64B49D-30CC-4C2E-A458-C24FAE8E9661}" type="sibTrans" cxnId="{7BAC6DDB-105E-4938-BDA0-20A69073758D}">
      <dgm:prSet/>
      <dgm:spPr/>
      <dgm:t>
        <a:bodyPr/>
        <a:lstStyle/>
        <a:p>
          <a:endParaRPr lang="en-US"/>
        </a:p>
      </dgm:t>
    </dgm:pt>
    <dgm:pt modelId="{FC2051A0-5498-4F01-80A3-70A4620951EA}">
      <dgm:prSet phldrT="[Text]"/>
      <dgm:spPr/>
      <dgm:t>
        <a:bodyPr/>
        <a:lstStyle/>
        <a:p>
          <a:r>
            <a:rPr lang="en-US" dirty="0" smtClean="0"/>
            <a:t>EXTRAORAL</a:t>
          </a:r>
          <a:endParaRPr lang="en-US" dirty="0"/>
        </a:p>
      </dgm:t>
    </dgm:pt>
    <dgm:pt modelId="{170DAD2B-D2C9-4738-B002-99DEBF0C3F00}" type="parTrans" cxnId="{884F306C-D9F3-4F34-A238-544B4E20A785}">
      <dgm:prSet/>
      <dgm:spPr/>
      <dgm:t>
        <a:bodyPr/>
        <a:lstStyle/>
        <a:p>
          <a:endParaRPr lang="en-US"/>
        </a:p>
      </dgm:t>
    </dgm:pt>
    <dgm:pt modelId="{CDA4AED1-6778-46BC-9E0C-9154A9E4FB3A}" type="sibTrans" cxnId="{884F306C-D9F3-4F34-A238-544B4E20A785}">
      <dgm:prSet/>
      <dgm:spPr/>
      <dgm:t>
        <a:bodyPr/>
        <a:lstStyle/>
        <a:p>
          <a:endParaRPr lang="en-US"/>
        </a:p>
      </dgm:t>
    </dgm:pt>
    <dgm:pt modelId="{89109B6B-5955-4089-A67E-DA55C124C5C6}" type="pres">
      <dgm:prSet presAssocID="{2181CB29-51C1-4A4C-BED1-FF353F867DD9}" presName="hierChild1" presStyleCnt="0">
        <dgm:presLayoutVars>
          <dgm:chPref val="1"/>
          <dgm:dir/>
          <dgm:animOne val="branch"/>
          <dgm:animLvl val="lvl"/>
          <dgm:resizeHandles/>
        </dgm:presLayoutVars>
      </dgm:prSet>
      <dgm:spPr/>
      <dgm:t>
        <a:bodyPr/>
        <a:lstStyle/>
        <a:p>
          <a:endParaRPr lang="en-US"/>
        </a:p>
      </dgm:t>
    </dgm:pt>
    <dgm:pt modelId="{C6531C6C-39CD-4354-9B9A-1464D6C3CE10}" type="pres">
      <dgm:prSet presAssocID="{10217CF3-C824-41A4-BAE6-D89A9C29544A}" presName="hierRoot1" presStyleCnt="0"/>
      <dgm:spPr/>
    </dgm:pt>
    <dgm:pt modelId="{F6152AB0-288B-46B1-B1FC-6F03567E5DEE}" type="pres">
      <dgm:prSet presAssocID="{10217CF3-C824-41A4-BAE6-D89A9C29544A}" presName="composite" presStyleCnt="0"/>
      <dgm:spPr/>
    </dgm:pt>
    <dgm:pt modelId="{FBC8DDB3-EEFB-4523-82FC-67EAADCC4AC0}" type="pres">
      <dgm:prSet presAssocID="{10217CF3-C824-41A4-BAE6-D89A9C29544A}" presName="background" presStyleLbl="node0" presStyleIdx="0" presStyleCnt="1"/>
      <dgm:spPr/>
    </dgm:pt>
    <dgm:pt modelId="{204FAE60-9C0D-4CCE-B23A-1CA425725452}" type="pres">
      <dgm:prSet presAssocID="{10217CF3-C824-41A4-BAE6-D89A9C29544A}" presName="text" presStyleLbl="fgAcc0" presStyleIdx="0" presStyleCnt="1" custScaleX="231110">
        <dgm:presLayoutVars>
          <dgm:chPref val="3"/>
        </dgm:presLayoutVars>
      </dgm:prSet>
      <dgm:spPr/>
      <dgm:t>
        <a:bodyPr/>
        <a:lstStyle/>
        <a:p>
          <a:endParaRPr lang="en-US"/>
        </a:p>
      </dgm:t>
    </dgm:pt>
    <dgm:pt modelId="{43C56C60-2571-431F-AAF7-224B57C385EE}" type="pres">
      <dgm:prSet presAssocID="{10217CF3-C824-41A4-BAE6-D89A9C29544A}" presName="hierChild2" presStyleCnt="0"/>
      <dgm:spPr/>
    </dgm:pt>
    <dgm:pt modelId="{6B0EB481-B3BE-43A0-9973-E16827485389}" type="pres">
      <dgm:prSet presAssocID="{0E75DCEC-4884-4C87-B0DA-24D392A67280}" presName="Name10" presStyleLbl="parChTrans1D2" presStyleIdx="0" presStyleCnt="2"/>
      <dgm:spPr/>
      <dgm:t>
        <a:bodyPr/>
        <a:lstStyle/>
        <a:p>
          <a:endParaRPr lang="en-US"/>
        </a:p>
      </dgm:t>
    </dgm:pt>
    <dgm:pt modelId="{E06B0A09-9A80-4DE4-A7B5-81B132208DF8}" type="pres">
      <dgm:prSet presAssocID="{C7578D97-16E9-40AA-82DF-4AA2FA4FF7E6}" presName="hierRoot2" presStyleCnt="0"/>
      <dgm:spPr/>
    </dgm:pt>
    <dgm:pt modelId="{D3CAD409-DB6B-47AD-A047-CAC4C74C7E50}" type="pres">
      <dgm:prSet presAssocID="{C7578D97-16E9-40AA-82DF-4AA2FA4FF7E6}" presName="composite2" presStyleCnt="0"/>
      <dgm:spPr/>
    </dgm:pt>
    <dgm:pt modelId="{6336B38F-D304-4A44-91B2-BB0F3AA1540C}" type="pres">
      <dgm:prSet presAssocID="{C7578D97-16E9-40AA-82DF-4AA2FA4FF7E6}" presName="background2" presStyleLbl="node2" presStyleIdx="0" presStyleCnt="2"/>
      <dgm:spPr/>
    </dgm:pt>
    <dgm:pt modelId="{86B6BE79-ABE2-4F50-B3BF-88FCAF3E13B8}" type="pres">
      <dgm:prSet presAssocID="{C7578D97-16E9-40AA-82DF-4AA2FA4FF7E6}" presName="text2" presStyleLbl="fgAcc2" presStyleIdx="0" presStyleCnt="2" custScaleX="226655">
        <dgm:presLayoutVars>
          <dgm:chPref val="3"/>
        </dgm:presLayoutVars>
      </dgm:prSet>
      <dgm:spPr/>
      <dgm:t>
        <a:bodyPr/>
        <a:lstStyle/>
        <a:p>
          <a:endParaRPr lang="en-US"/>
        </a:p>
      </dgm:t>
    </dgm:pt>
    <dgm:pt modelId="{50F190AD-D16B-4DC0-BFB7-61513F82E8FC}" type="pres">
      <dgm:prSet presAssocID="{C7578D97-16E9-40AA-82DF-4AA2FA4FF7E6}" presName="hierChild3" presStyleCnt="0"/>
      <dgm:spPr/>
    </dgm:pt>
    <dgm:pt modelId="{C7B3DF5C-7589-448C-8DFC-955645A931F9}" type="pres">
      <dgm:prSet presAssocID="{9EBF1D55-31B3-4A85-9080-595B831BFF3E}" presName="Name10" presStyleLbl="parChTrans1D2" presStyleIdx="1" presStyleCnt="2"/>
      <dgm:spPr/>
      <dgm:t>
        <a:bodyPr/>
        <a:lstStyle/>
        <a:p>
          <a:endParaRPr lang="en-US"/>
        </a:p>
      </dgm:t>
    </dgm:pt>
    <dgm:pt modelId="{5373BFEE-DF18-4E72-AC41-9C375D0F8575}" type="pres">
      <dgm:prSet presAssocID="{C2BF7786-3A4B-410E-8736-D9E057B0AE21}" presName="hierRoot2" presStyleCnt="0"/>
      <dgm:spPr/>
    </dgm:pt>
    <dgm:pt modelId="{730B97D6-ACC9-4BA0-8C0C-C95AABA60630}" type="pres">
      <dgm:prSet presAssocID="{C2BF7786-3A4B-410E-8736-D9E057B0AE21}" presName="composite2" presStyleCnt="0"/>
      <dgm:spPr/>
    </dgm:pt>
    <dgm:pt modelId="{97B73607-A76A-44B3-99F7-7D309E0B883F}" type="pres">
      <dgm:prSet presAssocID="{C2BF7786-3A4B-410E-8736-D9E057B0AE21}" presName="background2" presStyleLbl="node2" presStyleIdx="1" presStyleCnt="2"/>
      <dgm:spPr/>
    </dgm:pt>
    <dgm:pt modelId="{2B1BA7DB-6C4B-4C9B-95B6-8B09D745F1D8}" type="pres">
      <dgm:prSet presAssocID="{C2BF7786-3A4B-410E-8736-D9E057B0AE21}" presName="text2" presStyleLbl="fgAcc2" presStyleIdx="1" presStyleCnt="2" custScaleX="226616">
        <dgm:presLayoutVars>
          <dgm:chPref val="3"/>
        </dgm:presLayoutVars>
      </dgm:prSet>
      <dgm:spPr/>
      <dgm:t>
        <a:bodyPr/>
        <a:lstStyle/>
        <a:p>
          <a:endParaRPr lang="en-US"/>
        </a:p>
      </dgm:t>
    </dgm:pt>
    <dgm:pt modelId="{03014670-9781-4238-A541-E857FF79B5AB}" type="pres">
      <dgm:prSet presAssocID="{C2BF7786-3A4B-410E-8736-D9E057B0AE21}" presName="hierChild3" presStyleCnt="0"/>
      <dgm:spPr/>
    </dgm:pt>
    <dgm:pt modelId="{85A917DB-5B70-4D9D-95C3-AD891F97C425}" type="pres">
      <dgm:prSet presAssocID="{4A29956E-698D-449C-AEE3-CF1CC041034C}" presName="Name17" presStyleLbl="parChTrans1D3" presStyleIdx="0" presStyleCnt="2"/>
      <dgm:spPr/>
      <dgm:t>
        <a:bodyPr/>
        <a:lstStyle/>
        <a:p>
          <a:endParaRPr lang="en-US"/>
        </a:p>
      </dgm:t>
    </dgm:pt>
    <dgm:pt modelId="{21535ED6-BADD-4787-A605-7203CFF5A1A8}" type="pres">
      <dgm:prSet presAssocID="{A15C983C-8D42-496E-AC51-4F04FC5C265D}" presName="hierRoot3" presStyleCnt="0"/>
      <dgm:spPr/>
    </dgm:pt>
    <dgm:pt modelId="{0594839F-5A83-4CE6-9FAA-E175717AFE6A}" type="pres">
      <dgm:prSet presAssocID="{A15C983C-8D42-496E-AC51-4F04FC5C265D}" presName="composite3" presStyleCnt="0"/>
      <dgm:spPr/>
    </dgm:pt>
    <dgm:pt modelId="{19AC66F3-3F27-4A30-8515-345B688B0FAB}" type="pres">
      <dgm:prSet presAssocID="{A15C983C-8D42-496E-AC51-4F04FC5C265D}" presName="background3" presStyleLbl="node3" presStyleIdx="0" presStyleCnt="2"/>
      <dgm:spPr/>
    </dgm:pt>
    <dgm:pt modelId="{4FF84229-4F42-4B8F-B058-2EBD0044D052}" type="pres">
      <dgm:prSet presAssocID="{A15C983C-8D42-496E-AC51-4F04FC5C265D}" presName="text3" presStyleLbl="fgAcc3" presStyleIdx="0" presStyleCnt="2" custScaleX="194896">
        <dgm:presLayoutVars>
          <dgm:chPref val="3"/>
        </dgm:presLayoutVars>
      </dgm:prSet>
      <dgm:spPr/>
      <dgm:t>
        <a:bodyPr/>
        <a:lstStyle/>
        <a:p>
          <a:endParaRPr lang="en-US"/>
        </a:p>
      </dgm:t>
    </dgm:pt>
    <dgm:pt modelId="{C03FAB9D-C852-4611-8AEF-C4C6CDF03AA0}" type="pres">
      <dgm:prSet presAssocID="{A15C983C-8D42-496E-AC51-4F04FC5C265D}" presName="hierChild4" presStyleCnt="0"/>
      <dgm:spPr/>
    </dgm:pt>
    <dgm:pt modelId="{E2622161-F1C5-435C-83DD-FC7F3BF47023}" type="pres">
      <dgm:prSet presAssocID="{170DAD2B-D2C9-4738-B002-99DEBF0C3F00}" presName="Name17" presStyleLbl="parChTrans1D3" presStyleIdx="1" presStyleCnt="2"/>
      <dgm:spPr/>
      <dgm:t>
        <a:bodyPr/>
        <a:lstStyle/>
        <a:p>
          <a:endParaRPr lang="en-US"/>
        </a:p>
      </dgm:t>
    </dgm:pt>
    <dgm:pt modelId="{E9A2D06E-7D32-4FEF-A9DA-71A1524BC4CB}" type="pres">
      <dgm:prSet presAssocID="{FC2051A0-5498-4F01-80A3-70A4620951EA}" presName="hierRoot3" presStyleCnt="0"/>
      <dgm:spPr/>
    </dgm:pt>
    <dgm:pt modelId="{5906E12A-606F-4F67-B3EE-6A9EA74B8A2D}" type="pres">
      <dgm:prSet presAssocID="{FC2051A0-5498-4F01-80A3-70A4620951EA}" presName="composite3" presStyleCnt="0"/>
      <dgm:spPr/>
    </dgm:pt>
    <dgm:pt modelId="{AD7F12FE-8F4D-4FE3-A623-EC1EC12EC518}" type="pres">
      <dgm:prSet presAssocID="{FC2051A0-5498-4F01-80A3-70A4620951EA}" presName="background3" presStyleLbl="node3" presStyleIdx="1" presStyleCnt="2"/>
      <dgm:spPr/>
    </dgm:pt>
    <dgm:pt modelId="{6C519A3B-4699-4DC8-B223-179098916273}" type="pres">
      <dgm:prSet presAssocID="{FC2051A0-5498-4F01-80A3-70A4620951EA}" presName="text3" presStyleLbl="fgAcc3" presStyleIdx="1" presStyleCnt="2" custScaleX="158956">
        <dgm:presLayoutVars>
          <dgm:chPref val="3"/>
        </dgm:presLayoutVars>
      </dgm:prSet>
      <dgm:spPr/>
      <dgm:t>
        <a:bodyPr/>
        <a:lstStyle/>
        <a:p>
          <a:endParaRPr lang="en-US"/>
        </a:p>
      </dgm:t>
    </dgm:pt>
    <dgm:pt modelId="{C7C1E902-3B14-45F0-ABE1-A6CE23CAA55E}" type="pres">
      <dgm:prSet presAssocID="{FC2051A0-5498-4F01-80A3-70A4620951EA}" presName="hierChild4" presStyleCnt="0"/>
      <dgm:spPr/>
    </dgm:pt>
  </dgm:ptLst>
  <dgm:cxnLst>
    <dgm:cxn modelId="{E4E9BE9E-4B57-4D23-8761-FDCFD8F47A1D}" type="presOf" srcId="{170DAD2B-D2C9-4738-B002-99DEBF0C3F00}" destId="{E2622161-F1C5-435C-83DD-FC7F3BF47023}" srcOrd="0" destOrd="0" presId="urn:microsoft.com/office/officeart/2005/8/layout/hierarchy1"/>
    <dgm:cxn modelId="{FD25E81E-A82F-4EF4-8469-B56E27471814}" type="presOf" srcId="{2181CB29-51C1-4A4C-BED1-FF353F867DD9}" destId="{89109B6B-5955-4089-A67E-DA55C124C5C6}" srcOrd="0" destOrd="0" presId="urn:microsoft.com/office/officeart/2005/8/layout/hierarchy1"/>
    <dgm:cxn modelId="{C146751A-2A4A-4682-8AAA-9BE29E162A30}" type="presOf" srcId="{C7578D97-16E9-40AA-82DF-4AA2FA4FF7E6}" destId="{86B6BE79-ABE2-4F50-B3BF-88FCAF3E13B8}" srcOrd="0" destOrd="0" presId="urn:microsoft.com/office/officeart/2005/8/layout/hierarchy1"/>
    <dgm:cxn modelId="{525E6507-CACF-489F-A096-2D6E9884B149}" type="presOf" srcId="{FC2051A0-5498-4F01-80A3-70A4620951EA}" destId="{6C519A3B-4699-4DC8-B223-179098916273}" srcOrd="0" destOrd="0" presId="urn:microsoft.com/office/officeart/2005/8/layout/hierarchy1"/>
    <dgm:cxn modelId="{884F306C-D9F3-4F34-A238-544B4E20A785}" srcId="{C2BF7786-3A4B-410E-8736-D9E057B0AE21}" destId="{FC2051A0-5498-4F01-80A3-70A4620951EA}" srcOrd="1" destOrd="0" parTransId="{170DAD2B-D2C9-4738-B002-99DEBF0C3F00}" sibTransId="{CDA4AED1-6778-46BC-9E0C-9154A9E4FB3A}"/>
    <dgm:cxn modelId="{75F6956B-46E3-44F2-8DEB-B81DEC0F1972}" srcId="{10217CF3-C824-41A4-BAE6-D89A9C29544A}" destId="{C2BF7786-3A4B-410E-8736-D9E057B0AE21}" srcOrd="1" destOrd="0" parTransId="{9EBF1D55-31B3-4A85-9080-595B831BFF3E}" sibTransId="{32C768C5-3DC3-4048-AE5E-64AAFF003DC6}"/>
    <dgm:cxn modelId="{76D72217-7D88-4F13-89FC-0C1CEA2E2B38}" type="presOf" srcId="{0E75DCEC-4884-4C87-B0DA-24D392A67280}" destId="{6B0EB481-B3BE-43A0-9973-E16827485389}" srcOrd="0" destOrd="0" presId="urn:microsoft.com/office/officeart/2005/8/layout/hierarchy1"/>
    <dgm:cxn modelId="{C7237A34-3614-4DAE-8803-FE666855F9DD}" type="presOf" srcId="{4A29956E-698D-449C-AEE3-CF1CC041034C}" destId="{85A917DB-5B70-4D9D-95C3-AD891F97C425}" srcOrd="0" destOrd="0" presId="urn:microsoft.com/office/officeart/2005/8/layout/hierarchy1"/>
    <dgm:cxn modelId="{33A6D77A-32E3-4F3E-8050-B46A3EAF56F9}" type="presOf" srcId="{10217CF3-C824-41A4-BAE6-D89A9C29544A}" destId="{204FAE60-9C0D-4CCE-B23A-1CA425725452}" srcOrd="0" destOrd="0" presId="urn:microsoft.com/office/officeart/2005/8/layout/hierarchy1"/>
    <dgm:cxn modelId="{3ADB4968-3E4D-4D78-B02C-3103AF7E1801}" srcId="{2181CB29-51C1-4A4C-BED1-FF353F867DD9}" destId="{10217CF3-C824-41A4-BAE6-D89A9C29544A}" srcOrd="0" destOrd="0" parTransId="{2E721777-4C4C-4BCA-8A2D-4A845799808D}" sibTransId="{59037AB1-E8BE-463C-B8C6-10BFEAEC6141}"/>
    <dgm:cxn modelId="{B40238C5-EF8C-48D3-8DBC-CAC9F674334B}" type="presOf" srcId="{9EBF1D55-31B3-4A85-9080-595B831BFF3E}" destId="{C7B3DF5C-7589-448C-8DFC-955645A931F9}" srcOrd="0" destOrd="0" presId="urn:microsoft.com/office/officeart/2005/8/layout/hierarchy1"/>
    <dgm:cxn modelId="{329F990D-DEE3-4D1C-9C7E-F86276F81D0F}" type="presOf" srcId="{A15C983C-8D42-496E-AC51-4F04FC5C265D}" destId="{4FF84229-4F42-4B8F-B058-2EBD0044D052}" srcOrd="0" destOrd="0" presId="urn:microsoft.com/office/officeart/2005/8/layout/hierarchy1"/>
    <dgm:cxn modelId="{7BAC6DDB-105E-4938-BDA0-20A69073758D}" srcId="{C2BF7786-3A4B-410E-8736-D9E057B0AE21}" destId="{A15C983C-8D42-496E-AC51-4F04FC5C265D}" srcOrd="0" destOrd="0" parTransId="{4A29956E-698D-449C-AEE3-CF1CC041034C}" sibTransId="{4F64B49D-30CC-4C2E-A458-C24FAE8E9661}"/>
    <dgm:cxn modelId="{911371D4-C199-4C4E-A632-D053CC030927}" srcId="{10217CF3-C824-41A4-BAE6-D89A9C29544A}" destId="{C7578D97-16E9-40AA-82DF-4AA2FA4FF7E6}" srcOrd="0" destOrd="0" parTransId="{0E75DCEC-4884-4C87-B0DA-24D392A67280}" sibTransId="{96FB1323-14AE-4794-82EA-A00412D2D65D}"/>
    <dgm:cxn modelId="{336C05A0-AC16-4AC1-A5CF-101A51C891DD}" type="presOf" srcId="{C2BF7786-3A4B-410E-8736-D9E057B0AE21}" destId="{2B1BA7DB-6C4B-4C9B-95B6-8B09D745F1D8}" srcOrd="0" destOrd="0" presId="urn:microsoft.com/office/officeart/2005/8/layout/hierarchy1"/>
    <dgm:cxn modelId="{12C092AB-43DD-42F3-9291-31D473FFD28B}" type="presParOf" srcId="{89109B6B-5955-4089-A67E-DA55C124C5C6}" destId="{C6531C6C-39CD-4354-9B9A-1464D6C3CE10}" srcOrd="0" destOrd="0" presId="urn:microsoft.com/office/officeart/2005/8/layout/hierarchy1"/>
    <dgm:cxn modelId="{5C3531EA-A99A-427B-8C3F-84B5B346D33A}" type="presParOf" srcId="{C6531C6C-39CD-4354-9B9A-1464D6C3CE10}" destId="{F6152AB0-288B-46B1-B1FC-6F03567E5DEE}" srcOrd="0" destOrd="0" presId="urn:microsoft.com/office/officeart/2005/8/layout/hierarchy1"/>
    <dgm:cxn modelId="{47DC12D6-AD67-4D0D-9FD8-905FE0990863}" type="presParOf" srcId="{F6152AB0-288B-46B1-B1FC-6F03567E5DEE}" destId="{FBC8DDB3-EEFB-4523-82FC-67EAADCC4AC0}" srcOrd="0" destOrd="0" presId="urn:microsoft.com/office/officeart/2005/8/layout/hierarchy1"/>
    <dgm:cxn modelId="{86359AEF-3E86-4E25-9541-357B2B62C2FE}" type="presParOf" srcId="{F6152AB0-288B-46B1-B1FC-6F03567E5DEE}" destId="{204FAE60-9C0D-4CCE-B23A-1CA425725452}" srcOrd="1" destOrd="0" presId="urn:microsoft.com/office/officeart/2005/8/layout/hierarchy1"/>
    <dgm:cxn modelId="{5E464B58-1F46-498A-871B-C4B86661E564}" type="presParOf" srcId="{C6531C6C-39CD-4354-9B9A-1464D6C3CE10}" destId="{43C56C60-2571-431F-AAF7-224B57C385EE}" srcOrd="1" destOrd="0" presId="urn:microsoft.com/office/officeart/2005/8/layout/hierarchy1"/>
    <dgm:cxn modelId="{763A76A0-B38F-4014-A477-59483DB63637}" type="presParOf" srcId="{43C56C60-2571-431F-AAF7-224B57C385EE}" destId="{6B0EB481-B3BE-43A0-9973-E16827485389}" srcOrd="0" destOrd="0" presId="urn:microsoft.com/office/officeart/2005/8/layout/hierarchy1"/>
    <dgm:cxn modelId="{3AE29C89-01E2-4C93-AEB3-75BD57AF9425}" type="presParOf" srcId="{43C56C60-2571-431F-AAF7-224B57C385EE}" destId="{E06B0A09-9A80-4DE4-A7B5-81B132208DF8}" srcOrd="1" destOrd="0" presId="urn:microsoft.com/office/officeart/2005/8/layout/hierarchy1"/>
    <dgm:cxn modelId="{E0E7570A-D6DF-43C9-A994-9AEC6B930659}" type="presParOf" srcId="{E06B0A09-9A80-4DE4-A7B5-81B132208DF8}" destId="{D3CAD409-DB6B-47AD-A047-CAC4C74C7E50}" srcOrd="0" destOrd="0" presId="urn:microsoft.com/office/officeart/2005/8/layout/hierarchy1"/>
    <dgm:cxn modelId="{49823679-E821-4D31-93DC-0A40870390A8}" type="presParOf" srcId="{D3CAD409-DB6B-47AD-A047-CAC4C74C7E50}" destId="{6336B38F-D304-4A44-91B2-BB0F3AA1540C}" srcOrd="0" destOrd="0" presId="urn:microsoft.com/office/officeart/2005/8/layout/hierarchy1"/>
    <dgm:cxn modelId="{F534BC09-C0BC-480B-943D-A78428DB3AC5}" type="presParOf" srcId="{D3CAD409-DB6B-47AD-A047-CAC4C74C7E50}" destId="{86B6BE79-ABE2-4F50-B3BF-88FCAF3E13B8}" srcOrd="1" destOrd="0" presId="urn:microsoft.com/office/officeart/2005/8/layout/hierarchy1"/>
    <dgm:cxn modelId="{EFAFB030-7F5F-470F-A5B6-A9929FBA6174}" type="presParOf" srcId="{E06B0A09-9A80-4DE4-A7B5-81B132208DF8}" destId="{50F190AD-D16B-4DC0-BFB7-61513F82E8FC}" srcOrd="1" destOrd="0" presId="urn:microsoft.com/office/officeart/2005/8/layout/hierarchy1"/>
    <dgm:cxn modelId="{DA4D5D20-A573-4946-9AAC-DE57B0C7A115}" type="presParOf" srcId="{43C56C60-2571-431F-AAF7-224B57C385EE}" destId="{C7B3DF5C-7589-448C-8DFC-955645A931F9}" srcOrd="2" destOrd="0" presId="urn:microsoft.com/office/officeart/2005/8/layout/hierarchy1"/>
    <dgm:cxn modelId="{5EB735CF-9B2F-474B-9831-7971EA29B964}" type="presParOf" srcId="{43C56C60-2571-431F-AAF7-224B57C385EE}" destId="{5373BFEE-DF18-4E72-AC41-9C375D0F8575}" srcOrd="3" destOrd="0" presId="urn:microsoft.com/office/officeart/2005/8/layout/hierarchy1"/>
    <dgm:cxn modelId="{930C91F9-8E80-4838-BE75-8BDE3F9DF330}" type="presParOf" srcId="{5373BFEE-DF18-4E72-AC41-9C375D0F8575}" destId="{730B97D6-ACC9-4BA0-8C0C-C95AABA60630}" srcOrd="0" destOrd="0" presId="urn:microsoft.com/office/officeart/2005/8/layout/hierarchy1"/>
    <dgm:cxn modelId="{9BC9174C-5754-4A31-B591-C9B8673F01D3}" type="presParOf" srcId="{730B97D6-ACC9-4BA0-8C0C-C95AABA60630}" destId="{97B73607-A76A-44B3-99F7-7D309E0B883F}" srcOrd="0" destOrd="0" presId="urn:microsoft.com/office/officeart/2005/8/layout/hierarchy1"/>
    <dgm:cxn modelId="{F0D5F1B7-EE83-44A1-B049-F7E109088F4A}" type="presParOf" srcId="{730B97D6-ACC9-4BA0-8C0C-C95AABA60630}" destId="{2B1BA7DB-6C4B-4C9B-95B6-8B09D745F1D8}" srcOrd="1" destOrd="0" presId="urn:microsoft.com/office/officeart/2005/8/layout/hierarchy1"/>
    <dgm:cxn modelId="{207DEDA2-70C6-49CF-858A-7F7A2035B2C4}" type="presParOf" srcId="{5373BFEE-DF18-4E72-AC41-9C375D0F8575}" destId="{03014670-9781-4238-A541-E857FF79B5AB}" srcOrd="1" destOrd="0" presId="urn:microsoft.com/office/officeart/2005/8/layout/hierarchy1"/>
    <dgm:cxn modelId="{5AC65C4F-7FCE-4ACB-87B1-413463973D66}" type="presParOf" srcId="{03014670-9781-4238-A541-E857FF79B5AB}" destId="{85A917DB-5B70-4D9D-95C3-AD891F97C425}" srcOrd="0" destOrd="0" presId="urn:microsoft.com/office/officeart/2005/8/layout/hierarchy1"/>
    <dgm:cxn modelId="{BB98C457-63F4-4B3E-A665-39358525FA8F}" type="presParOf" srcId="{03014670-9781-4238-A541-E857FF79B5AB}" destId="{21535ED6-BADD-4787-A605-7203CFF5A1A8}" srcOrd="1" destOrd="0" presId="urn:microsoft.com/office/officeart/2005/8/layout/hierarchy1"/>
    <dgm:cxn modelId="{3BD9C6DE-22F2-4253-8156-DEDB779B47CE}" type="presParOf" srcId="{21535ED6-BADD-4787-A605-7203CFF5A1A8}" destId="{0594839F-5A83-4CE6-9FAA-E175717AFE6A}" srcOrd="0" destOrd="0" presId="urn:microsoft.com/office/officeart/2005/8/layout/hierarchy1"/>
    <dgm:cxn modelId="{5FF8BC66-5A5A-4283-8D14-3FBFF88F9D44}" type="presParOf" srcId="{0594839F-5A83-4CE6-9FAA-E175717AFE6A}" destId="{19AC66F3-3F27-4A30-8515-345B688B0FAB}" srcOrd="0" destOrd="0" presId="urn:microsoft.com/office/officeart/2005/8/layout/hierarchy1"/>
    <dgm:cxn modelId="{4FF267BE-DE8A-446C-A3F9-1AED2E3EF73F}" type="presParOf" srcId="{0594839F-5A83-4CE6-9FAA-E175717AFE6A}" destId="{4FF84229-4F42-4B8F-B058-2EBD0044D052}" srcOrd="1" destOrd="0" presId="urn:microsoft.com/office/officeart/2005/8/layout/hierarchy1"/>
    <dgm:cxn modelId="{3BAD7B71-EF14-4F0E-AD0A-32A0D8647641}" type="presParOf" srcId="{21535ED6-BADD-4787-A605-7203CFF5A1A8}" destId="{C03FAB9D-C852-4611-8AEF-C4C6CDF03AA0}" srcOrd="1" destOrd="0" presId="urn:microsoft.com/office/officeart/2005/8/layout/hierarchy1"/>
    <dgm:cxn modelId="{314AB16D-70E2-402B-9A8B-4D27D090286D}" type="presParOf" srcId="{03014670-9781-4238-A541-E857FF79B5AB}" destId="{E2622161-F1C5-435C-83DD-FC7F3BF47023}" srcOrd="2" destOrd="0" presId="urn:microsoft.com/office/officeart/2005/8/layout/hierarchy1"/>
    <dgm:cxn modelId="{4AFD4EA9-28DC-4A54-A8A6-F88C4916976C}" type="presParOf" srcId="{03014670-9781-4238-A541-E857FF79B5AB}" destId="{E9A2D06E-7D32-4FEF-A9DA-71A1524BC4CB}" srcOrd="3" destOrd="0" presId="urn:microsoft.com/office/officeart/2005/8/layout/hierarchy1"/>
    <dgm:cxn modelId="{BCE01AA7-3FD7-4495-8FC1-391ADC035ABD}" type="presParOf" srcId="{E9A2D06E-7D32-4FEF-A9DA-71A1524BC4CB}" destId="{5906E12A-606F-4F67-B3EE-6A9EA74B8A2D}" srcOrd="0" destOrd="0" presId="urn:microsoft.com/office/officeart/2005/8/layout/hierarchy1"/>
    <dgm:cxn modelId="{36DE5973-6016-4516-BFE3-DE2B3EEC682F}" type="presParOf" srcId="{5906E12A-606F-4F67-B3EE-6A9EA74B8A2D}" destId="{AD7F12FE-8F4D-4FE3-A623-EC1EC12EC518}" srcOrd="0" destOrd="0" presId="urn:microsoft.com/office/officeart/2005/8/layout/hierarchy1"/>
    <dgm:cxn modelId="{C7BDBE8A-2727-47D9-9A63-4BB428CE5EB2}" type="presParOf" srcId="{5906E12A-606F-4F67-B3EE-6A9EA74B8A2D}" destId="{6C519A3B-4699-4DC8-B223-179098916273}" srcOrd="1" destOrd="0" presId="urn:microsoft.com/office/officeart/2005/8/layout/hierarchy1"/>
    <dgm:cxn modelId="{95EA5324-8F9E-429D-9029-418249381144}" type="presParOf" srcId="{E9A2D06E-7D32-4FEF-A9DA-71A1524BC4CB}" destId="{C7C1E902-3B14-45F0-ABE1-A6CE23CAA55E}"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04C66F8-BADC-4872-BFE7-2781D91B2F1A}">
      <dsp:nvSpPr>
        <dsp:cNvPr id="0" name=""/>
        <dsp:cNvSpPr/>
      </dsp:nvSpPr>
      <dsp:spPr>
        <a:xfrm>
          <a:off x="512" y="1238848"/>
          <a:ext cx="2231788" cy="1115894"/>
        </a:xfrm>
        <a:prstGeom prst="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rtl="0">
            <a:lnSpc>
              <a:spcPct val="90000"/>
            </a:lnSpc>
            <a:spcBef>
              <a:spcPct val="0"/>
            </a:spcBef>
            <a:spcAft>
              <a:spcPct val="35000"/>
            </a:spcAft>
          </a:pPr>
          <a:r>
            <a:rPr lang="en-IN" sz="3100" kern="1200" dirty="0" smtClean="0"/>
            <a:t>Genuine Halitosis</a:t>
          </a:r>
          <a:endParaRPr lang="en-IN" sz="3100" kern="1200" dirty="0"/>
        </a:p>
      </dsp:txBody>
      <dsp:txXfrm>
        <a:off x="512" y="1238848"/>
        <a:ext cx="2231788" cy="1115894"/>
      </dsp:txXfrm>
    </dsp:sp>
    <dsp:sp modelId="{C5545608-D101-4C8D-BDA9-8172E53641FE}">
      <dsp:nvSpPr>
        <dsp:cNvPr id="0" name=""/>
        <dsp:cNvSpPr/>
      </dsp:nvSpPr>
      <dsp:spPr>
        <a:xfrm>
          <a:off x="2700976" y="1238848"/>
          <a:ext cx="2231788" cy="1115894"/>
        </a:xfrm>
        <a:prstGeom prst="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rtl="0">
            <a:lnSpc>
              <a:spcPct val="90000"/>
            </a:lnSpc>
            <a:spcBef>
              <a:spcPct val="0"/>
            </a:spcBef>
            <a:spcAft>
              <a:spcPct val="35000"/>
            </a:spcAft>
          </a:pPr>
          <a:r>
            <a:rPr lang="en-IN" sz="3100" kern="1200" dirty="0" smtClean="0"/>
            <a:t>Pseudo-halitosis</a:t>
          </a:r>
          <a:endParaRPr lang="en-IN" sz="3100" kern="1200" dirty="0"/>
        </a:p>
      </dsp:txBody>
      <dsp:txXfrm>
        <a:off x="2700976" y="1238848"/>
        <a:ext cx="2231788" cy="1115894"/>
      </dsp:txXfrm>
    </dsp:sp>
    <dsp:sp modelId="{D05454D5-A82B-42D2-AA30-F93DB7000BA7}">
      <dsp:nvSpPr>
        <dsp:cNvPr id="0" name=""/>
        <dsp:cNvSpPr/>
      </dsp:nvSpPr>
      <dsp:spPr>
        <a:xfrm>
          <a:off x="5401440" y="1238848"/>
          <a:ext cx="2231788" cy="1115894"/>
        </a:xfrm>
        <a:prstGeom prst="rect">
          <a:avLst/>
        </a:prstGeom>
        <a:gradFill rotWithShape="0">
          <a:gsLst>
            <a:gs pos="0">
              <a:schemeClr val="accent2">
                <a:hueOff val="0"/>
                <a:satOff val="0"/>
                <a:lumOff val="0"/>
                <a:alphaOff val="0"/>
                <a:tint val="94000"/>
                <a:satMod val="103000"/>
                <a:lumMod val="102000"/>
              </a:schemeClr>
            </a:gs>
            <a:gs pos="50000">
              <a:schemeClr val="accent2">
                <a:hueOff val="0"/>
                <a:satOff val="0"/>
                <a:lumOff val="0"/>
                <a:alphaOff val="0"/>
                <a:shade val="100000"/>
                <a:satMod val="110000"/>
                <a:lumMod val="100000"/>
              </a:schemeClr>
            </a:gs>
            <a:gs pos="100000">
              <a:schemeClr val="accent2">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rtl="0">
            <a:lnSpc>
              <a:spcPct val="90000"/>
            </a:lnSpc>
            <a:spcBef>
              <a:spcPct val="0"/>
            </a:spcBef>
            <a:spcAft>
              <a:spcPct val="35000"/>
            </a:spcAft>
          </a:pPr>
          <a:r>
            <a:rPr lang="en-IN" sz="3100" kern="1200" dirty="0" err="1" smtClean="0"/>
            <a:t>Halitophobia</a:t>
          </a:r>
          <a:r>
            <a:rPr lang="en-IN" sz="3100" kern="1200" dirty="0" smtClean="0"/>
            <a:t>.</a:t>
          </a:r>
          <a:endParaRPr lang="en-IN" sz="3100" kern="1200" dirty="0"/>
        </a:p>
      </dsp:txBody>
      <dsp:txXfrm>
        <a:off x="5401440" y="1238848"/>
        <a:ext cx="2231788" cy="111589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E2622161-F1C5-435C-83DD-FC7F3BF47023}">
      <dsp:nvSpPr>
        <dsp:cNvPr id="0" name=""/>
        <dsp:cNvSpPr/>
      </dsp:nvSpPr>
      <dsp:spPr>
        <a:xfrm>
          <a:off x="4924767" y="2156738"/>
          <a:ext cx="1475035" cy="395166"/>
        </a:xfrm>
        <a:custGeom>
          <a:avLst/>
          <a:gdLst/>
          <a:ahLst/>
          <a:cxnLst/>
          <a:rect l="0" t="0" r="0" b="0"/>
          <a:pathLst>
            <a:path>
              <a:moveTo>
                <a:pt x="0" y="0"/>
              </a:moveTo>
              <a:lnTo>
                <a:pt x="0" y="269294"/>
              </a:lnTo>
              <a:lnTo>
                <a:pt x="1475035" y="269294"/>
              </a:lnTo>
              <a:lnTo>
                <a:pt x="1475035" y="395166"/>
              </a:lnTo>
            </a:path>
          </a:pathLst>
        </a:custGeom>
        <a:noFill/>
        <a:ln w="6350" cap="flat" cmpd="sng" algn="in">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5A917DB-5B70-4D9D-95C3-AD891F97C425}">
      <dsp:nvSpPr>
        <dsp:cNvPr id="0" name=""/>
        <dsp:cNvSpPr/>
      </dsp:nvSpPr>
      <dsp:spPr>
        <a:xfrm>
          <a:off x="3693897" y="2156738"/>
          <a:ext cx="1230869" cy="395166"/>
        </a:xfrm>
        <a:custGeom>
          <a:avLst/>
          <a:gdLst/>
          <a:ahLst/>
          <a:cxnLst/>
          <a:rect l="0" t="0" r="0" b="0"/>
          <a:pathLst>
            <a:path>
              <a:moveTo>
                <a:pt x="1230869" y="0"/>
              </a:moveTo>
              <a:lnTo>
                <a:pt x="1230869" y="269294"/>
              </a:lnTo>
              <a:lnTo>
                <a:pt x="0" y="269294"/>
              </a:lnTo>
              <a:lnTo>
                <a:pt x="0" y="395166"/>
              </a:lnTo>
            </a:path>
          </a:pathLst>
        </a:custGeom>
        <a:noFill/>
        <a:ln w="6350" cap="flat" cmpd="sng" algn="in">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C7B3DF5C-7589-448C-8DFC-955645A931F9}">
      <dsp:nvSpPr>
        <dsp:cNvPr id="0" name=""/>
        <dsp:cNvSpPr/>
      </dsp:nvSpPr>
      <dsp:spPr>
        <a:xfrm>
          <a:off x="3233971" y="898772"/>
          <a:ext cx="1690796" cy="395166"/>
        </a:xfrm>
        <a:custGeom>
          <a:avLst/>
          <a:gdLst/>
          <a:ahLst/>
          <a:cxnLst/>
          <a:rect l="0" t="0" r="0" b="0"/>
          <a:pathLst>
            <a:path>
              <a:moveTo>
                <a:pt x="0" y="0"/>
              </a:moveTo>
              <a:lnTo>
                <a:pt x="0" y="269294"/>
              </a:lnTo>
              <a:lnTo>
                <a:pt x="1690796" y="269294"/>
              </a:lnTo>
              <a:lnTo>
                <a:pt x="1690796" y="395166"/>
              </a:lnTo>
            </a:path>
          </a:pathLst>
        </a:custGeom>
        <a:noFill/>
        <a:ln w="6350" cap="flat" cmpd="sng" algn="in">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6B0EB481-B3BE-43A0-9973-E16827485389}">
      <dsp:nvSpPr>
        <dsp:cNvPr id="0" name=""/>
        <dsp:cNvSpPr/>
      </dsp:nvSpPr>
      <dsp:spPr>
        <a:xfrm>
          <a:off x="1543440" y="898772"/>
          <a:ext cx="1690531" cy="395166"/>
        </a:xfrm>
        <a:custGeom>
          <a:avLst/>
          <a:gdLst/>
          <a:ahLst/>
          <a:cxnLst/>
          <a:rect l="0" t="0" r="0" b="0"/>
          <a:pathLst>
            <a:path>
              <a:moveTo>
                <a:pt x="1690531" y="0"/>
              </a:moveTo>
              <a:lnTo>
                <a:pt x="1690531" y="269294"/>
              </a:lnTo>
              <a:lnTo>
                <a:pt x="0" y="269294"/>
              </a:lnTo>
              <a:lnTo>
                <a:pt x="0" y="395166"/>
              </a:lnTo>
            </a:path>
          </a:pathLst>
        </a:custGeom>
        <a:noFill/>
        <a:ln w="6350" cap="flat" cmpd="sng" algn="in">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FBC8DDB3-EEFB-4523-82FC-67EAADCC4AC0}">
      <dsp:nvSpPr>
        <dsp:cNvPr id="0" name=""/>
        <dsp:cNvSpPr/>
      </dsp:nvSpPr>
      <dsp:spPr>
        <a:xfrm>
          <a:off x="1663880" y="35973"/>
          <a:ext cx="3140181" cy="862799"/>
        </a:xfrm>
        <a:prstGeom prst="roundRect">
          <a:avLst>
            <a:gd name="adj" fmla="val 10000"/>
          </a:avLst>
        </a:prstGeom>
        <a:gradFill rotWithShape="0">
          <a:gsLst>
            <a:gs pos="0">
              <a:schemeClr val="accent1">
                <a:hueOff val="0"/>
                <a:satOff val="0"/>
                <a:lumOff val="0"/>
                <a:alphaOff val="0"/>
                <a:tint val="94000"/>
                <a:satMod val="103000"/>
                <a:lumMod val="102000"/>
              </a:schemeClr>
            </a:gs>
            <a:gs pos="50000">
              <a:schemeClr val="accent1">
                <a:hueOff val="0"/>
                <a:satOff val="0"/>
                <a:lumOff val="0"/>
                <a:alphaOff val="0"/>
                <a:shade val="100000"/>
                <a:satMod val="110000"/>
                <a:lumMod val="100000"/>
              </a:schemeClr>
            </a:gs>
            <a:gs pos="100000">
              <a:schemeClr val="accent1">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04FAE60-9C0D-4CCE-B23A-1CA425725452}">
      <dsp:nvSpPr>
        <dsp:cNvPr id="0" name=""/>
        <dsp:cNvSpPr/>
      </dsp:nvSpPr>
      <dsp:spPr>
        <a:xfrm>
          <a:off x="1814851" y="179395"/>
          <a:ext cx="3140181" cy="862799"/>
        </a:xfrm>
        <a:prstGeom prst="roundRect">
          <a:avLst>
            <a:gd name="adj" fmla="val 10000"/>
          </a:avLst>
        </a:prstGeom>
        <a:solidFill>
          <a:schemeClr val="lt1">
            <a:alpha val="90000"/>
            <a:hueOff val="0"/>
            <a:satOff val="0"/>
            <a:lumOff val="0"/>
            <a:alphaOff val="0"/>
          </a:schemeClr>
        </a:solidFill>
        <a:ln w="6350" cap="flat" cmpd="sng" algn="in">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GENUINE HALITOSIS</a:t>
          </a:r>
          <a:endParaRPr lang="en-US" sz="2300" kern="1200" dirty="0"/>
        </a:p>
      </dsp:txBody>
      <dsp:txXfrm>
        <a:off x="1814851" y="179395"/>
        <a:ext cx="3140181" cy="862799"/>
      </dsp:txXfrm>
    </dsp:sp>
    <dsp:sp modelId="{6336B38F-D304-4A44-91B2-BB0F3AA1540C}">
      <dsp:nvSpPr>
        <dsp:cNvPr id="0" name=""/>
        <dsp:cNvSpPr/>
      </dsp:nvSpPr>
      <dsp:spPr>
        <a:xfrm>
          <a:off x="3615" y="1293939"/>
          <a:ext cx="3079650" cy="862799"/>
        </a:xfrm>
        <a:prstGeom prst="roundRect">
          <a:avLst>
            <a:gd name="adj" fmla="val 10000"/>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86B6BE79-ABE2-4F50-B3BF-88FCAF3E13B8}">
      <dsp:nvSpPr>
        <dsp:cNvPr id="0" name=""/>
        <dsp:cNvSpPr/>
      </dsp:nvSpPr>
      <dsp:spPr>
        <a:xfrm>
          <a:off x="154586" y="1437361"/>
          <a:ext cx="3079650" cy="862799"/>
        </a:xfrm>
        <a:prstGeom prst="roundRect">
          <a:avLst>
            <a:gd name="adj" fmla="val 10000"/>
          </a:avLst>
        </a:prstGeom>
        <a:solidFill>
          <a:schemeClr val="lt1">
            <a:alpha val="90000"/>
            <a:hueOff val="0"/>
            <a:satOff val="0"/>
            <a:lumOff val="0"/>
            <a:alphaOff val="0"/>
          </a:schemeClr>
        </a:solidFill>
        <a:ln w="6350" cap="flat" cmpd="sng" algn="in">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PHYSIOLOGICAL HALITOSIS</a:t>
          </a:r>
          <a:endParaRPr lang="en-US" sz="2300" kern="1200" dirty="0"/>
        </a:p>
      </dsp:txBody>
      <dsp:txXfrm>
        <a:off x="154586" y="1437361"/>
        <a:ext cx="3079650" cy="862799"/>
      </dsp:txXfrm>
    </dsp:sp>
    <dsp:sp modelId="{97B73607-A76A-44B3-99F7-7D309E0B883F}">
      <dsp:nvSpPr>
        <dsp:cNvPr id="0" name=""/>
        <dsp:cNvSpPr/>
      </dsp:nvSpPr>
      <dsp:spPr>
        <a:xfrm>
          <a:off x="3385207" y="1293939"/>
          <a:ext cx="3079120" cy="862799"/>
        </a:xfrm>
        <a:prstGeom prst="roundRect">
          <a:avLst>
            <a:gd name="adj" fmla="val 10000"/>
          </a:avLst>
        </a:prstGeom>
        <a:gradFill rotWithShape="0">
          <a:gsLst>
            <a:gs pos="0">
              <a:schemeClr val="accent3">
                <a:hueOff val="0"/>
                <a:satOff val="0"/>
                <a:lumOff val="0"/>
                <a:alphaOff val="0"/>
                <a:tint val="94000"/>
                <a:satMod val="103000"/>
                <a:lumMod val="102000"/>
              </a:schemeClr>
            </a:gs>
            <a:gs pos="50000">
              <a:schemeClr val="accent3">
                <a:hueOff val="0"/>
                <a:satOff val="0"/>
                <a:lumOff val="0"/>
                <a:alphaOff val="0"/>
                <a:shade val="100000"/>
                <a:satMod val="110000"/>
                <a:lumMod val="100000"/>
              </a:schemeClr>
            </a:gs>
            <a:gs pos="100000">
              <a:schemeClr val="accent3">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2B1BA7DB-6C4B-4C9B-95B6-8B09D745F1D8}">
      <dsp:nvSpPr>
        <dsp:cNvPr id="0" name=""/>
        <dsp:cNvSpPr/>
      </dsp:nvSpPr>
      <dsp:spPr>
        <a:xfrm>
          <a:off x="3536178" y="1437361"/>
          <a:ext cx="3079120" cy="862799"/>
        </a:xfrm>
        <a:prstGeom prst="roundRect">
          <a:avLst>
            <a:gd name="adj" fmla="val 10000"/>
          </a:avLst>
        </a:prstGeom>
        <a:solidFill>
          <a:schemeClr val="lt1">
            <a:alpha val="90000"/>
            <a:hueOff val="0"/>
            <a:satOff val="0"/>
            <a:lumOff val="0"/>
            <a:alphaOff val="0"/>
          </a:schemeClr>
        </a:solidFill>
        <a:ln w="6350" cap="flat" cmpd="sng" algn="in">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PATHOLOGICAL HALITOSIS</a:t>
          </a:r>
          <a:endParaRPr lang="en-US" sz="2300" kern="1200" dirty="0"/>
        </a:p>
      </dsp:txBody>
      <dsp:txXfrm>
        <a:off x="3536178" y="1437361"/>
        <a:ext cx="3079120" cy="862799"/>
      </dsp:txXfrm>
    </dsp:sp>
    <dsp:sp modelId="{19AC66F3-3F27-4A30-8515-345B688B0FAB}">
      <dsp:nvSpPr>
        <dsp:cNvPr id="0" name=""/>
        <dsp:cNvSpPr/>
      </dsp:nvSpPr>
      <dsp:spPr>
        <a:xfrm>
          <a:off x="2369833" y="2551905"/>
          <a:ext cx="2648128" cy="862799"/>
        </a:xfrm>
        <a:prstGeom prst="roundRect">
          <a:avLst>
            <a:gd name="adj" fmla="val 1000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4FF84229-4F42-4B8F-B058-2EBD0044D052}">
      <dsp:nvSpPr>
        <dsp:cNvPr id="0" name=""/>
        <dsp:cNvSpPr/>
      </dsp:nvSpPr>
      <dsp:spPr>
        <a:xfrm>
          <a:off x="2520804" y="2695327"/>
          <a:ext cx="2648128" cy="862799"/>
        </a:xfrm>
        <a:prstGeom prst="roundRect">
          <a:avLst>
            <a:gd name="adj" fmla="val 10000"/>
          </a:avLst>
        </a:prstGeom>
        <a:solidFill>
          <a:schemeClr val="lt1">
            <a:alpha val="90000"/>
            <a:hueOff val="0"/>
            <a:satOff val="0"/>
            <a:lumOff val="0"/>
            <a:alphaOff val="0"/>
          </a:schemeClr>
        </a:solidFill>
        <a:ln w="6350" cap="flat" cmpd="sng" algn="in">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INTRAORAL</a:t>
          </a:r>
          <a:endParaRPr lang="en-US" sz="2300" kern="1200" dirty="0"/>
        </a:p>
      </dsp:txBody>
      <dsp:txXfrm>
        <a:off x="2520804" y="2695327"/>
        <a:ext cx="2648128" cy="862799"/>
      </dsp:txXfrm>
    </dsp:sp>
    <dsp:sp modelId="{AD7F12FE-8F4D-4FE3-A623-EC1EC12EC518}">
      <dsp:nvSpPr>
        <dsp:cNvPr id="0" name=""/>
        <dsp:cNvSpPr/>
      </dsp:nvSpPr>
      <dsp:spPr>
        <a:xfrm>
          <a:off x="5319903" y="2551905"/>
          <a:ext cx="2159797" cy="862799"/>
        </a:xfrm>
        <a:prstGeom prst="roundRect">
          <a:avLst>
            <a:gd name="adj" fmla="val 10000"/>
          </a:avLst>
        </a:prstGeom>
        <a:gradFill rotWithShape="0">
          <a:gsLst>
            <a:gs pos="0">
              <a:schemeClr val="accent4">
                <a:hueOff val="0"/>
                <a:satOff val="0"/>
                <a:lumOff val="0"/>
                <a:alphaOff val="0"/>
                <a:tint val="94000"/>
                <a:satMod val="103000"/>
                <a:lumMod val="102000"/>
              </a:schemeClr>
            </a:gs>
            <a:gs pos="50000">
              <a:schemeClr val="accent4">
                <a:hueOff val="0"/>
                <a:satOff val="0"/>
                <a:lumOff val="0"/>
                <a:alphaOff val="0"/>
                <a:shade val="100000"/>
                <a:satMod val="110000"/>
                <a:lumMod val="100000"/>
              </a:schemeClr>
            </a:gs>
            <a:gs pos="100000">
              <a:schemeClr val="accent4">
                <a:hueOff val="0"/>
                <a:satOff val="0"/>
                <a:lumOff val="0"/>
                <a:alphaOff val="0"/>
                <a:shade val="78000"/>
                <a:satMod val="120000"/>
                <a:lumMod val="99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sp>
    <dsp:sp modelId="{6C519A3B-4699-4DC8-B223-179098916273}">
      <dsp:nvSpPr>
        <dsp:cNvPr id="0" name=""/>
        <dsp:cNvSpPr/>
      </dsp:nvSpPr>
      <dsp:spPr>
        <a:xfrm>
          <a:off x="5470874" y="2695327"/>
          <a:ext cx="2159797" cy="862799"/>
        </a:xfrm>
        <a:prstGeom prst="roundRect">
          <a:avLst>
            <a:gd name="adj" fmla="val 10000"/>
          </a:avLst>
        </a:prstGeom>
        <a:solidFill>
          <a:schemeClr val="lt1">
            <a:alpha val="90000"/>
            <a:hueOff val="0"/>
            <a:satOff val="0"/>
            <a:lumOff val="0"/>
            <a:alphaOff val="0"/>
          </a:schemeClr>
        </a:solidFill>
        <a:ln w="6350" cap="flat" cmpd="sng" algn="in">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smtClean="0"/>
            <a:t>EXTRAORAL</a:t>
          </a:r>
          <a:endParaRPr lang="en-US" sz="2300" kern="1200" dirty="0"/>
        </a:p>
      </dsp:txBody>
      <dsp:txXfrm>
        <a:off x="5470874" y="2695327"/>
        <a:ext cx="2159797" cy="862799"/>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78CD8E-E041-412A-B36C-83DC78BB3CB0}" type="datetimeFigureOut">
              <a:rPr lang="en-IN" smtClean="0"/>
              <a:pPr/>
              <a:t>16/02/2023</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CAAD7D-9C30-4F53-AE64-958CBCB342F3}" type="slidenum">
              <a:rPr lang="en-IN" smtClean="0"/>
              <a:pPr/>
              <a:t>‹#›</a:t>
            </a:fld>
            <a:endParaRPr lang="en-IN"/>
          </a:p>
        </p:txBody>
      </p:sp>
    </p:spTree>
    <p:extLst>
      <p:ext uri="{BB962C8B-B14F-4D97-AF65-F5344CB8AC3E}">
        <p14:creationId xmlns="" xmlns:p14="http://schemas.microsoft.com/office/powerpoint/2010/main" val="9256593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1" name="Freeform 6"/>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US" smtClean="0"/>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79AAAFE8-8DEC-46FE-8373-7EBC81F8C768}" type="datetime1">
              <a:rPr lang="en-IN" smtClean="0"/>
              <a:pPr/>
              <a:t>16/02/2023</a:t>
            </a:fld>
            <a:endParaRPr lang="en-IN"/>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IN"/>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7EEB799C-699E-40E0-9435-8006C0A32B75}" type="slidenum">
              <a:rPr lang="en-IN" smtClean="0"/>
              <a:pPr/>
              <a:t>‹#›</a:t>
            </a:fld>
            <a:endParaRPr lang="en-IN"/>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1767624246"/>
      </p:ext>
    </p:extLst>
  </p:cSld>
  <p:clrMapOvr>
    <a:masterClrMapping/>
  </p:clrMapOvr>
  <p:extLst mod="1">
    <p:ext uri="{DCECCB84-F9BA-43D5-87BE-67443E8EF086}">
      <p15:sldGuideLst xmlns=""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74E1838-CB1F-4E3F-8359-B2B0377FA0A3}" type="datetime1">
              <a:rPr lang="en-IN" smtClean="0"/>
              <a:pPr/>
              <a:t>16/02/2023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EB799C-699E-40E0-9435-8006C0A32B75}" type="slidenum">
              <a:rPr lang="en-IN" smtClean="0"/>
              <a:pPr/>
              <a:t>‹#›</a:t>
            </a:fld>
            <a:endParaRPr lang="en-IN"/>
          </a:p>
        </p:txBody>
      </p:sp>
    </p:spTree>
    <p:extLst>
      <p:ext uri="{BB962C8B-B14F-4D97-AF65-F5344CB8AC3E}">
        <p14:creationId xmlns="" xmlns:p14="http://schemas.microsoft.com/office/powerpoint/2010/main" val="23112797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FCB0FFF-5779-49F1-91D3-30D7ADCCC044}" type="datetime1">
              <a:rPr lang="en-IN" smtClean="0"/>
              <a:pPr/>
              <a:t>16/02/2023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EB799C-699E-40E0-9435-8006C0A32B75}" type="slidenum">
              <a:rPr lang="en-IN" smtClean="0"/>
              <a:pPr/>
              <a:t>‹#›</a:t>
            </a:fld>
            <a:endParaRPr lang="en-IN"/>
          </a:p>
        </p:txBody>
      </p:sp>
    </p:spTree>
    <p:extLst>
      <p:ext uri="{BB962C8B-B14F-4D97-AF65-F5344CB8AC3E}">
        <p14:creationId xmlns="" xmlns:p14="http://schemas.microsoft.com/office/powerpoint/2010/main" val="28082436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A97C7EA-2AB2-48A3-BDC2-F22EDA79BC53}" type="datetime1">
              <a:rPr lang="en-IN" smtClean="0"/>
              <a:pPr/>
              <a:t>16/02/2023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7EEB799C-699E-40E0-9435-8006C0A32B75}" type="slidenum">
              <a:rPr lang="en-IN" smtClean="0"/>
              <a:pPr/>
              <a:t>‹#›</a:t>
            </a:fld>
            <a:endParaRPr lang="en-IN"/>
          </a:p>
        </p:txBody>
      </p:sp>
    </p:spTree>
    <p:extLst>
      <p:ext uri="{BB962C8B-B14F-4D97-AF65-F5344CB8AC3E}">
        <p14:creationId xmlns="" xmlns:p14="http://schemas.microsoft.com/office/powerpoint/2010/main" val="3221509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A748798A-76A2-40C0-BE79-D847E6F6852E}" type="datetime1">
              <a:rPr lang="en-IN" smtClean="0"/>
              <a:pPr/>
              <a:t>16/02/2023</a:t>
            </a:fld>
            <a:endParaRPr lang="en-IN"/>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IN"/>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7EEB799C-699E-40E0-9435-8006C0A32B75}" type="slidenum">
              <a:rPr lang="en-IN" smtClean="0"/>
              <a:pPr/>
              <a:t>‹#›</a:t>
            </a:fld>
            <a:endParaRPr lang="en-IN"/>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p:cNvGrpSpPr/>
          <p:nvPr/>
        </p:nvGrpSpPr>
        <p:grpSpPr>
          <a:xfrm>
            <a:off x="0" y="0"/>
            <a:ext cx="2110979" cy="6858000"/>
            <a:chOff x="0" y="0"/>
            <a:chExt cx="2110979" cy="6858000"/>
          </a:xfrm>
        </p:grpSpPr>
        <p:sp>
          <p:nvSpPr>
            <p:cNvPr id="9" name="Freeform 8"/>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 xmlns:p14="http://schemas.microsoft.com/office/powerpoint/2010/main" val="93826793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35CC131-D44C-41FE-9369-AE00FB7F1B88}" type="datetime1">
              <a:rPr lang="en-IN" smtClean="0"/>
              <a:pPr/>
              <a:t>16/02/2023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7EEB799C-699E-40E0-9435-8006C0A32B75}" type="slidenum">
              <a:rPr lang="en-IN" smtClean="0"/>
              <a:pPr/>
              <a:t>‹#›</a:t>
            </a:fld>
            <a:endParaRPr lang="en-IN"/>
          </a:p>
        </p:txBody>
      </p:sp>
    </p:spTree>
    <p:extLst>
      <p:ext uri="{BB962C8B-B14F-4D97-AF65-F5344CB8AC3E}">
        <p14:creationId xmlns="" xmlns:p14="http://schemas.microsoft.com/office/powerpoint/2010/main" val="3341004337"/>
      </p:ext>
    </p:extLst>
  </p:cSld>
  <p:clrMapOvr>
    <a:masterClrMapping/>
  </p:clrMapOvr>
  <p:extLst mod="1">
    <p:ext uri="{DCECCB84-F9BA-43D5-87BE-67443E8EF086}">
      <p15:sldGuideLst xmlns=""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F5F614F-D1B7-4046-99FD-170BEC9BD5B8}" type="datetime1">
              <a:rPr lang="en-IN" smtClean="0"/>
              <a:pPr/>
              <a:t>16/02/2023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7EEB799C-699E-40E0-9435-8006C0A32B75}" type="slidenum">
              <a:rPr lang="en-IN" smtClean="0"/>
              <a:pPr/>
              <a:t>‹#›</a:t>
            </a:fld>
            <a:endParaRPr lang="en-IN"/>
          </a:p>
        </p:txBody>
      </p:sp>
    </p:spTree>
    <p:extLst>
      <p:ext uri="{BB962C8B-B14F-4D97-AF65-F5344CB8AC3E}">
        <p14:creationId xmlns="" xmlns:p14="http://schemas.microsoft.com/office/powerpoint/2010/main" val="1216812002"/>
      </p:ext>
    </p:extLst>
  </p:cSld>
  <p:clrMapOvr>
    <a:masterClrMapping/>
  </p:clrMapOvr>
  <p:extLst mod="1">
    <p:ext uri="{DCECCB84-F9BA-43D5-87BE-67443E8EF086}">
      <p15:sldGuideLst xmlns=""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39A013E-40F2-48EC-8A88-EDD32216E5F9}" type="datetime1">
              <a:rPr lang="en-IN" smtClean="0"/>
              <a:pPr/>
              <a:t>16/02/2023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7EEB799C-699E-40E0-9435-8006C0A32B75}" type="slidenum">
              <a:rPr lang="en-IN" smtClean="0"/>
              <a:pPr/>
              <a:t>‹#›</a:t>
            </a:fld>
            <a:endParaRPr lang="en-IN"/>
          </a:p>
        </p:txBody>
      </p:sp>
    </p:spTree>
    <p:extLst>
      <p:ext uri="{BB962C8B-B14F-4D97-AF65-F5344CB8AC3E}">
        <p14:creationId xmlns="" xmlns:p14="http://schemas.microsoft.com/office/powerpoint/2010/main" val="3918398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78EB27B-D4EE-4ECD-AAA0-BBFFDE473F1A}" type="datetime1">
              <a:rPr lang="en-IN" smtClean="0"/>
              <a:pPr/>
              <a:t>16/02/2023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7EEB799C-699E-40E0-9435-8006C0A32B75}" type="slidenum">
              <a:rPr lang="en-IN" smtClean="0"/>
              <a:pPr/>
              <a:t>‹#›</a:t>
            </a:fld>
            <a:endParaRPr lang="en-IN"/>
          </a:p>
        </p:txBody>
      </p:sp>
    </p:spTree>
    <p:extLst>
      <p:ext uri="{BB962C8B-B14F-4D97-AF65-F5344CB8AC3E}">
        <p14:creationId xmlns="" xmlns:p14="http://schemas.microsoft.com/office/powerpoint/2010/main" val="2603120625"/>
      </p:ext>
    </p:extLst>
  </p:cSld>
  <p:clrMapOvr>
    <a:masterClrMapping/>
  </p:clrMapOvr>
  <p:extLst mod="1">
    <p:ext uri="{DCECCB84-F9BA-43D5-87BE-67443E8EF086}">
      <p15:sldGuideLst xmlns=""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7" name="Freeform 11"/>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US" smtClean="0"/>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573789" y="6375679"/>
            <a:ext cx="925016" cy="348462"/>
          </a:xfrm>
        </p:spPr>
        <p:txBody>
          <a:bodyPr/>
          <a:lstStyle/>
          <a:p>
            <a:fld id="{F221A2BA-3BF1-4905-B0CB-526B13D079F3}" type="datetime1">
              <a:rPr lang="en-IN" smtClean="0"/>
              <a:pPr/>
              <a:t>16/02/2023</a:t>
            </a:fld>
            <a:endParaRPr lang="en-IN"/>
          </a:p>
        </p:txBody>
      </p:sp>
      <p:sp>
        <p:nvSpPr>
          <p:cNvPr id="6" name="Footer Placeholder 5"/>
          <p:cNvSpPr>
            <a:spLocks noGrp="1"/>
          </p:cNvSpPr>
          <p:nvPr>
            <p:ph type="ftr" sz="quarter" idx="11"/>
          </p:nvPr>
        </p:nvSpPr>
        <p:spPr>
          <a:xfrm>
            <a:off x="1577716" y="6375679"/>
            <a:ext cx="2611634" cy="345796"/>
          </a:xfrm>
        </p:spPr>
        <p:txBody>
          <a:bodyPr/>
          <a:lstStyle/>
          <a:p>
            <a:endParaRPr lang="en-IN"/>
          </a:p>
        </p:txBody>
      </p:sp>
      <p:sp>
        <p:nvSpPr>
          <p:cNvPr id="7" name="Slide Number Placeholder 6"/>
          <p:cNvSpPr>
            <a:spLocks noGrp="1"/>
          </p:cNvSpPr>
          <p:nvPr>
            <p:ph type="sldNum" sz="quarter" idx="12"/>
          </p:nvPr>
        </p:nvSpPr>
        <p:spPr>
          <a:xfrm>
            <a:off x="4268261" y="6375679"/>
            <a:ext cx="924342" cy="345796"/>
          </a:xfrm>
        </p:spPr>
        <p:txBody>
          <a:bodyPr/>
          <a:lstStyle/>
          <a:p>
            <a:fld id="{7EEB799C-699E-40E0-9435-8006C0A32B75}" type="slidenum">
              <a:rPr lang="en-IN" smtClean="0"/>
              <a:pPr/>
              <a:t>‹#›</a:t>
            </a:fld>
            <a:endParaRPr lang="en-IN"/>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1157417225"/>
      </p:ext>
    </p:extLst>
  </p:cSld>
  <p:clrMapOvr>
    <a:masterClrMapping/>
  </p:clrMapOvr>
  <p:extLst mod="1">
    <p:ext uri="{DCECCB84-F9BA-43D5-87BE-67443E8EF086}">
      <p15:sldGuideLst xmlns="" xmlns:p15="http://schemas.microsoft.com/office/powerpoint/2012/main">
        <p15:guide id="1" orient="horz" pos="69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11" name="Freeform 11"/>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a:xfrm>
            <a:off x="574463" y="6375679"/>
            <a:ext cx="924342" cy="348462"/>
          </a:xfrm>
        </p:spPr>
        <p:txBody>
          <a:bodyPr/>
          <a:lstStyle/>
          <a:p>
            <a:fld id="{A7188A1B-5580-4F7D-B51E-1674A54C08AF}" type="datetime1">
              <a:rPr lang="en-IN" smtClean="0"/>
              <a:pPr/>
              <a:t>16/02/2023</a:t>
            </a:fld>
            <a:endParaRPr lang="en-IN"/>
          </a:p>
        </p:txBody>
      </p:sp>
      <p:sp>
        <p:nvSpPr>
          <p:cNvPr id="6" name="Footer Placeholder 5"/>
          <p:cNvSpPr>
            <a:spLocks noGrp="1"/>
          </p:cNvSpPr>
          <p:nvPr>
            <p:ph type="ftr" sz="quarter" idx="11"/>
          </p:nvPr>
        </p:nvSpPr>
        <p:spPr>
          <a:xfrm>
            <a:off x="1577716" y="6375679"/>
            <a:ext cx="2611634" cy="345796"/>
          </a:xfrm>
        </p:spPr>
        <p:txBody>
          <a:bodyPr/>
          <a:lstStyle/>
          <a:p>
            <a:endParaRPr lang="en-IN"/>
          </a:p>
        </p:txBody>
      </p:sp>
      <p:sp>
        <p:nvSpPr>
          <p:cNvPr id="7" name="Slide Number Placeholder 6"/>
          <p:cNvSpPr>
            <a:spLocks noGrp="1"/>
          </p:cNvSpPr>
          <p:nvPr>
            <p:ph type="sldNum" sz="quarter" idx="12"/>
          </p:nvPr>
        </p:nvSpPr>
        <p:spPr>
          <a:xfrm>
            <a:off x="4256153" y="6375679"/>
            <a:ext cx="947460" cy="345796"/>
          </a:xfrm>
        </p:spPr>
        <p:txBody>
          <a:bodyPr/>
          <a:lstStyle/>
          <a:p>
            <a:fld id="{7EEB799C-699E-40E0-9435-8006C0A32B75}" type="slidenum">
              <a:rPr lang="en-IN" smtClean="0"/>
              <a:pPr/>
              <a:t>‹#›</a:t>
            </a:fld>
            <a:endParaRPr lang="en-IN"/>
          </a:p>
        </p:txBody>
      </p:sp>
      <p:sp>
        <p:nvSpPr>
          <p:cNvPr id="13" name="Rectangle 12"/>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 xmlns:p14="http://schemas.microsoft.com/office/powerpoint/2010/main" val="36703153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276F2248-36FA-4233-942B-8D045C76D0F8}" type="datetime1">
              <a:rPr lang="en-IN" smtClean="0"/>
              <a:pPr/>
              <a:t>16/02/2023</a:t>
            </a:fld>
            <a:endParaRPr lang="en-IN"/>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IN"/>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EEB799C-699E-40E0-9435-8006C0A32B75}" type="slidenum">
              <a:rPr lang="en-IN" smtClean="0"/>
              <a:pPr/>
              <a:t>‹#›</a:t>
            </a:fld>
            <a:endParaRPr lang="en-IN"/>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 xmlns:p14="http://schemas.microsoft.com/office/powerpoint/2010/main" val="365622512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 xmlns:p15="http://schemas.microsoft.com/office/powerpoint/2012/main">
        <p15:guide id="1" pos="792">
          <p15:clr>
            <a:srgbClr val="F26B43"/>
          </p15:clr>
        </p15:guide>
        <p15:guide id="2" pos="7200">
          <p15:clr>
            <a:srgbClr val="F26B43"/>
          </p15:clr>
        </p15:guide>
        <p15:guide id="8" pos="594" userDrawn="1">
          <p15:clr>
            <a:srgbClr val="F26B43"/>
          </p15:clr>
        </p15:guide>
        <p15:guide id="9" pos="5400" userDrawn="1">
          <p15:clr>
            <a:srgbClr val="F26B43"/>
          </p15:clr>
        </p15:guide>
        <p15:guide id="10" orient="horz" pos="4008" userDrawn="1">
          <p15:clr>
            <a:srgbClr val="F26B43"/>
          </p15:clr>
        </p15:guide>
        <p15:guide id="11" orient="horz" pos="1440" userDrawn="1">
          <p15:clr>
            <a:srgbClr val="F26B43"/>
          </p15:clr>
        </p15:guide>
        <p15:guide id="12" orient="horz" pos="3720" userDrawn="1">
          <p15:clr>
            <a:srgbClr val="F26B43"/>
          </p15:clr>
        </p15:guide>
        <p15:guide id="13" orient="horz" pos="2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08892" y="2447364"/>
            <a:ext cx="7738814" cy="3046011"/>
          </a:xfrm>
        </p:spPr>
        <p:txBody>
          <a:bodyPr/>
          <a:lstStyle/>
          <a:p>
            <a:r>
              <a:rPr lang="en-IN" dirty="0" smtClean="0"/>
              <a:t>BREATH </a:t>
            </a:r>
            <a:br>
              <a:rPr lang="en-IN" dirty="0" smtClean="0"/>
            </a:br>
            <a:r>
              <a:rPr lang="en-IN" dirty="0" smtClean="0"/>
              <a:t>MALODOR</a:t>
            </a:r>
            <a:endParaRPr lang="en-IN" dirty="0"/>
          </a:p>
        </p:txBody>
      </p:sp>
      <p:sp>
        <p:nvSpPr>
          <p:cNvPr id="3" name="Subtitle 2"/>
          <p:cNvSpPr>
            <a:spLocks noGrp="1"/>
          </p:cNvSpPr>
          <p:nvPr>
            <p:ph type="subTitle" idx="1"/>
          </p:nvPr>
        </p:nvSpPr>
        <p:spPr>
          <a:xfrm>
            <a:off x="5472953" y="5567083"/>
            <a:ext cx="3533929" cy="1154394"/>
          </a:xfrm>
        </p:spPr>
        <p:txBody>
          <a:bodyPr>
            <a:normAutofit fontScale="92500"/>
          </a:bodyPr>
          <a:lstStyle/>
          <a:p>
            <a:r>
              <a:rPr lang="en-IN" i="1" dirty="0" smtClean="0">
                <a:solidFill>
                  <a:srgbClr val="C00000"/>
                </a:solidFill>
                <a:latin typeface="Century Schoolbook" panose="02040604050505020304" pitchFamily="18" charset="0"/>
              </a:rPr>
              <a:t>DR </a:t>
            </a:r>
            <a:r>
              <a:rPr lang="en-IN" i="1" dirty="0" err="1" smtClean="0">
                <a:solidFill>
                  <a:srgbClr val="C00000"/>
                </a:solidFill>
                <a:latin typeface="Century Schoolbook" panose="02040604050505020304" pitchFamily="18" charset="0"/>
              </a:rPr>
              <a:t>pushpendra</a:t>
            </a:r>
            <a:r>
              <a:rPr lang="en-IN" i="1" dirty="0" smtClean="0">
                <a:solidFill>
                  <a:srgbClr val="C00000"/>
                </a:solidFill>
                <a:latin typeface="Century Schoolbook" panose="02040604050505020304" pitchFamily="18" charset="0"/>
              </a:rPr>
              <a:t> </a:t>
            </a:r>
            <a:r>
              <a:rPr lang="en-IN" i="1" dirty="0" err="1" smtClean="0">
                <a:solidFill>
                  <a:srgbClr val="C00000"/>
                </a:solidFill>
                <a:latin typeface="Century Schoolbook" panose="02040604050505020304" pitchFamily="18" charset="0"/>
              </a:rPr>
              <a:t>yadav</a:t>
            </a:r>
            <a:endParaRPr lang="en-IN" i="1" dirty="0" smtClean="0">
              <a:solidFill>
                <a:srgbClr val="C00000"/>
              </a:solidFill>
              <a:latin typeface="Century Schoolbook" panose="02040604050505020304" pitchFamily="18" charset="0"/>
            </a:endParaRPr>
          </a:p>
          <a:p>
            <a:r>
              <a:rPr lang="en-US" i="1" dirty="0" smtClean="0">
                <a:solidFill>
                  <a:srgbClr val="C00000"/>
                </a:solidFill>
                <a:latin typeface="Century Schoolbook" panose="02040604050505020304" pitchFamily="18" charset="0"/>
              </a:rPr>
              <a:t>Sr. lecturer</a:t>
            </a:r>
            <a:endParaRPr lang="en-IN" i="1" dirty="0" smtClean="0">
              <a:solidFill>
                <a:srgbClr val="C00000"/>
              </a:solidFill>
              <a:latin typeface="Century Schoolbook" panose="02040604050505020304" pitchFamily="18" charset="0"/>
            </a:endParaRPr>
          </a:p>
          <a:p>
            <a:r>
              <a:rPr lang="en-IN" i="1" dirty="0" err="1" smtClean="0">
                <a:solidFill>
                  <a:srgbClr val="C00000"/>
                </a:solidFill>
                <a:latin typeface="Century Schoolbook" panose="02040604050505020304" pitchFamily="18" charset="0"/>
              </a:rPr>
              <a:t>Dept</a:t>
            </a:r>
            <a:r>
              <a:rPr lang="en-IN" i="1" dirty="0" smtClean="0">
                <a:solidFill>
                  <a:srgbClr val="C00000"/>
                </a:solidFill>
                <a:latin typeface="Century Schoolbook" panose="02040604050505020304" pitchFamily="18" charset="0"/>
              </a:rPr>
              <a:t> of periodontics</a:t>
            </a:r>
            <a:endParaRPr lang="en-IN" i="1" dirty="0">
              <a:solidFill>
                <a:srgbClr val="C00000"/>
              </a:solidFill>
              <a:latin typeface="Century Schoolbook" panose="02040604050505020304" pitchFamily="18" charset="0"/>
            </a:endParaRPr>
          </a:p>
        </p:txBody>
      </p:sp>
      <p:sp>
        <p:nvSpPr>
          <p:cNvPr id="4" name="Slide Number Placeholder 3"/>
          <p:cNvSpPr>
            <a:spLocks noGrp="1"/>
          </p:cNvSpPr>
          <p:nvPr>
            <p:ph type="sldNum" sz="quarter" idx="12"/>
          </p:nvPr>
        </p:nvSpPr>
        <p:spPr/>
        <p:txBody>
          <a:bodyPr/>
          <a:lstStyle/>
          <a:p>
            <a:fld id="{7EEB799C-699E-40E0-9435-8006C0A32B75}" type="slidenum">
              <a:rPr lang="en-IN" smtClean="0"/>
              <a:pPr/>
              <a:t>1</a:t>
            </a:fld>
            <a:endParaRPr lang="en-IN" dirty="0"/>
          </a:p>
        </p:txBody>
      </p:sp>
      <p:sp>
        <p:nvSpPr>
          <p:cNvPr id="5" name="Rectangle 4"/>
          <p:cNvSpPr/>
          <p:nvPr/>
        </p:nvSpPr>
        <p:spPr>
          <a:xfrm>
            <a:off x="685800" y="322293"/>
            <a:ext cx="8229600" cy="954107"/>
          </a:xfrm>
          <a:prstGeom prst="rect">
            <a:avLst/>
          </a:prstGeom>
        </p:spPr>
        <p:txBody>
          <a:bodyPr wrap="square">
            <a:spAutoFit/>
          </a:bodyPr>
          <a:lstStyle/>
          <a:p>
            <a:pPr algn="ctr"/>
            <a:r>
              <a:rPr lang="en-US" sz="2800" b="1" u="sng" dirty="0" smtClean="0">
                <a:solidFill>
                  <a:schemeClr val="tx1">
                    <a:lumMod val="85000"/>
                    <a:lumOff val="15000"/>
                  </a:schemeClr>
                </a:solidFill>
                <a:latin typeface="Times New Roman" pitchFamily="18" charset="0"/>
                <a:cs typeface="Times New Roman" pitchFamily="18" charset="0"/>
              </a:rPr>
              <a:t>RUNGTA COLLEGE OF DENTAL SCIENCES AND RESEARCH,BHILAI</a:t>
            </a:r>
            <a:endParaRPr lang="en-US" sz="2800" b="1" u="sng" dirty="0">
              <a:solidFill>
                <a:schemeClr val="tx1">
                  <a:lumMod val="85000"/>
                  <a:lumOff val="15000"/>
                </a:schemeClr>
              </a:solidFill>
              <a:latin typeface="Times New Roman" pitchFamily="18" charset="0"/>
              <a:cs typeface="Times New Roman" pitchFamily="18" charset="0"/>
            </a:endParaRPr>
          </a:p>
        </p:txBody>
      </p:sp>
      <p:pic>
        <p:nvPicPr>
          <p:cNvPr id="6" name="Picture 5" descr="rungta logo">
            <a:extLst>
              <a:ext uri="{FF2B5EF4-FFF2-40B4-BE49-F238E27FC236}">
                <a16:creationId xmlns:a16="http://schemas.microsoft.com/office/drawing/2014/main" xmlns="" id="{9CF19468-31FC-7262-57BE-004824B81A72}"/>
              </a:ext>
            </a:extLst>
          </p:cNvPr>
          <p:cNvPicPr/>
          <p:nvPr/>
        </p:nvPicPr>
        <p:blipFill>
          <a:blip r:embed="rId2" cstate="print"/>
          <a:srcRect/>
          <a:stretch>
            <a:fillRect/>
          </a:stretch>
        </p:blipFill>
        <p:spPr bwMode="auto">
          <a:xfrm>
            <a:off x="4010649" y="1524000"/>
            <a:ext cx="1512168" cy="1233699"/>
          </a:xfrm>
          <a:prstGeom prst="rect">
            <a:avLst/>
          </a:prstGeom>
          <a:noFill/>
          <a:ln w="9525">
            <a:noFill/>
            <a:miter lim="800000"/>
            <a:headEnd/>
            <a:tailEnd/>
          </a:ln>
        </p:spPr>
      </p:pic>
    </p:spTree>
    <p:extLst>
      <p:ext uri="{BB962C8B-B14F-4D97-AF65-F5344CB8AC3E}">
        <p14:creationId xmlns="" xmlns:p14="http://schemas.microsoft.com/office/powerpoint/2010/main" val="2805810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701964"/>
            <a:ext cx="7633742" cy="5177629"/>
          </a:xfrm>
        </p:spPr>
        <p:txBody>
          <a:bodyPr>
            <a:noAutofit/>
          </a:bodyPr>
          <a:lstStyle/>
          <a:p>
            <a:pPr algn="just">
              <a:lnSpc>
                <a:spcPct val="150000"/>
              </a:lnSpc>
            </a:pPr>
            <a:r>
              <a:rPr lang="en-US" sz="2400" dirty="0" smtClean="0">
                <a:solidFill>
                  <a:schemeClr val="accent5">
                    <a:lumMod val="75000"/>
                  </a:schemeClr>
                </a:solidFill>
              </a:rPr>
              <a:t>PATHOLOGIC HALITOSIS </a:t>
            </a:r>
            <a:r>
              <a:rPr lang="en-US" sz="2400" dirty="0" smtClean="0"/>
              <a:t>-A </a:t>
            </a:r>
            <a:r>
              <a:rPr lang="en-US" sz="2400" dirty="0"/>
              <a:t>persistent breath malodor, by </a:t>
            </a:r>
            <a:r>
              <a:rPr lang="en-US" sz="2400" dirty="0" smtClean="0"/>
              <a:t>definition, does </a:t>
            </a:r>
            <a:r>
              <a:rPr lang="en-US" sz="2400" dirty="0"/>
              <a:t>reflect some </a:t>
            </a:r>
            <a:r>
              <a:rPr lang="en-US" sz="2400" dirty="0" smtClean="0"/>
              <a:t>pathology.</a:t>
            </a:r>
          </a:p>
          <a:p>
            <a:pPr algn="just">
              <a:lnSpc>
                <a:spcPct val="150000"/>
              </a:lnSpc>
            </a:pPr>
            <a:r>
              <a:rPr lang="en-IN" sz="2400" dirty="0"/>
              <a:t>When an obvious </a:t>
            </a:r>
            <a:r>
              <a:rPr lang="en-IN" sz="2400" dirty="0" smtClean="0"/>
              <a:t>breath </a:t>
            </a:r>
            <a:r>
              <a:rPr lang="en-US" sz="2400" dirty="0" smtClean="0"/>
              <a:t>malodor </a:t>
            </a:r>
            <a:r>
              <a:rPr lang="en-US" sz="2400" dirty="0"/>
              <a:t>cannot be perceived, but the patient is convinced that he </a:t>
            </a:r>
            <a:r>
              <a:rPr lang="en-US" sz="2400" dirty="0" smtClean="0"/>
              <a:t>or she </a:t>
            </a:r>
            <a:r>
              <a:rPr lang="en-US" sz="2400" dirty="0"/>
              <a:t>suffers from it, this is called </a:t>
            </a:r>
            <a:r>
              <a:rPr lang="en-US" sz="2400" dirty="0" smtClean="0">
                <a:solidFill>
                  <a:schemeClr val="accent5">
                    <a:lumMod val="75000"/>
                  </a:schemeClr>
                </a:solidFill>
              </a:rPr>
              <a:t>PSEUDO-HALITOSIS. </a:t>
            </a:r>
          </a:p>
          <a:p>
            <a:pPr algn="just">
              <a:lnSpc>
                <a:spcPct val="150000"/>
              </a:lnSpc>
            </a:pPr>
            <a:r>
              <a:rPr lang="en-US" sz="2400" dirty="0" smtClean="0"/>
              <a:t>If </a:t>
            </a:r>
            <a:r>
              <a:rPr lang="en-US" sz="2400" dirty="0"/>
              <a:t>the patient </a:t>
            </a:r>
            <a:r>
              <a:rPr lang="en-US" sz="2400" dirty="0" smtClean="0"/>
              <a:t>still believes </a:t>
            </a:r>
            <a:r>
              <a:rPr lang="en-US" sz="2400" dirty="0"/>
              <a:t>that there is bad breath after treatment of genuine halitosis </a:t>
            </a:r>
            <a:r>
              <a:rPr lang="en-US" sz="2400" dirty="0" smtClean="0"/>
              <a:t>or diagnosis </a:t>
            </a:r>
            <a:r>
              <a:rPr lang="en-US" sz="2400" dirty="0"/>
              <a:t>of pseudo-halitosis, one considers </a:t>
            </a:r>
            <a:r>
              <a:rPr lang="en-US" sz="2400" dirty="0" smtClean="0">
                <a:solidFill>
                  <a:schemeClr val="accent5">
                    <a:lumMod val="75000"/>
                  </a:schemeClr>
                </a:solidFill>
              </a:rPr>
              <a:t>HALITOPHOBIA</a:t>
            </a:r>
            <a:r>
              <a:rPr lang="en-US" sz="2400" dirty="0" smtClean="0"/>
              <a:t>, </a:t>
            </a:r>
            <a:r>
              <a:rPr lang="en-US" sz="2400" dirty="0"/>
              <a:t>which is </a:t>
            </a:r>
            <a:r>
              <a:rPr lang="en-US" sz="2400" dirty="0" smtClean="0"/>
              <a:t>a </a:t>
            </a:r>
            <a:r>
              <a:rPr lang="en-IN" sz="2400" dirty="0" smtClean="0"/>
              <a:t>recognized </a:t>
            </a:r>
            <a:r>
              <a:rPr lang="en-IN" sz="2400" dirty="0"/>
              <a:t>psychiatric condition.</a:t>
            </a:r>
          </a:p>
        </p:txBody>
      </p:sp>
      <p:sp>
        <p:nvSpPr>
          <p:cNvPr id="2" name="Slide Number Placeholder 1"/>
          <p:cNvSpPr>
            <a:spLocks noGrp="1"/>
          </p:cNvSpPr>
          <p:nvPr>
            <p:ph type="sldNum" sz="quarter" idx="12"/>
          </p:nvPr>
        </p:nvSpPr>
        <p:spPr/>
        <p:txBody>
          <a:bodyPr/>
          <a:lstStyle/>
          <a:p>
            <a:fld id="{7EEB799C-699E-40E0-9435-8006C0A32B75}" type="slidenum">
              <a:rPr lang="en-IN" smtClean="0"/>
              <a:pPr/>
              <a:t>10</a:t>
            </a:fld>
            <a:endParaRPr lang="en-IN"/>
          </a:p>
        </p:txBody>
      </p:sp>
    </p:spTree>
    <p:extLst>
      <p:ext uri="{BB962C8B-B14F-4D97-AF65-F5344CB8AC3E}">
        <p14:creationId xmlns="" xmlns:p14="http://schemas.microsoft.com/office/powerpoint/2010/main" val="2092779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endParaRPr lang="en-IN" dirty="0"/>
          </a:p>
        </p:txBody>
      </p:sp>
      <p:pic>
        <p:nvPicPr>
          <p:cNvPr id="4" name="Picture 3"/>
          <p:cNvPicPr>
            <a:picLocks noChangeAspect="1"/>
          </p:cNvPicPr>
          <p:nvPr/>
        </p:nvPicPr>
        <p:blipFill>
          <a:blip r:embed="rId2" cstate="print"/>
          <a:stretch>
            <a:fillRect/>
          </a:stretch>
        </p:blipFill>
        <p:spPr>
          <a:xfrm>
            <a:off x="687856" y="858982"/>
            <a:ext cx="8169815" cy="5090680"/>
          </a:xfrm>
          <a:prstGeom prst="rect">
            <a:avLst/>
          </a:prstGeom>
        </p:spPr>
      </p:pic>
      <p:sp>
        <p:nvSpPr>
          <p:cNvPr id="2" name="Slide Number Placeholder 1"/>
          <p:cNvSpPr>
            <a:spLocks noGrp="1"/>
          </p:cNvSpPr>
          <p:nvPr>
            <p:ph type="sldNum" sz="quarter" idx="12"/>
          </p:nvPr>
        </p:nvSpPr>
        <p:spPr/>
        <p:txBody>
          <a:bodyPr/>
          <a:lstStyle/>
          <a:p>
            <a:fld id="{7EEB799C-699E-40E0-9435-8006C0A32B75}" type="slidenum">
              <a:rPr lang="en-IN" smtClean="0"/>
              <a:pPr/>
              <a:t>11</a:t>
            </a:fld>
            <a:endParaRPr lang="en-IN"/>
          </a:p>
        </p:txBody>
      </p:sp>
    </p:spTree>
    <p:extLst>
      <p:ext uri="{BB962C8B-B14F-4D97-AF65-F5344CB8AC3E}">
        <p14:creationId xmlns="" xmlns:p14="http://schemas.microsoft.com/office/powerpoint/2010/main" val="8695233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err="1"/>
              <a:t>Etiology</a:t>
            </a:r>
            <a:endParaRPr lang="en-IN" sz="4400" dirty="0"/>
          </a:p>
        </p:txBody>
      </p:sp>
      <p:sp>
        <p:nvSpPr>
          <p:cNvPr id="3" name="Content Placeholder 2"/>
          <p:cNvSpPr>
            <a:spLocks noGrp="1"/>
          </p:cNvSpPr>
          <p:nvPr>
            <p:ph idx="1"/>
          </p:nvPr>
        </p:nvSpPr>
        <p:spPr/>
        <p:txBody>
          <a:bodyPr>
            <a:normAutofit fontScale="85000" lnSpcReduction="10000"/>
          </a:bodyPr>
          <a:lstStyle/>
          <a:p>
            <a:pPr algn="just">
              <a:lnSpc>
                <a:spcPct val="160000"/>
              </a:lnSpc>
            </a:pPr>
            <a:r>
              <a:rPr lang="en-US" sz="2400" dirty="0"/>
              <a:t>In the vast majority, breath malodor originates from the oral cavity.</a:t>
            </a:r>
          </a:p>
          <a:p>
            <a:pPr algn="just">
              <a:lnSpc>
                <a:spcPct val="160000"/>
              </a:lnSpc>
            </a:pPr>
            <a:r>
              <a:rPr lang="en-US" sz="2400" dirty="0"/>
              <a:t>Gingivitis, periodontitis, and especially tongue coating are </a:t>
            </a:r>
            <a:r>
              <a:rPr lang="en-US" sz="2400" dirty="0" smtClean="0"/>
              <a:t>the </a:t>
            </a:r>
            <a:r>
              <a:rPr lang="en-IN" sz="2400" dirty="0" smtClean="0"/>
              <a:t>predominant </a:t>
            </a:r>
            <a:r>
              <a:rPr lang="en-IN" sz="2400" dirty="0"/>
              <a:t>causative factors</a:t>
            </a:r>
            <a:r>
              <a:rPr lang="en-IN" sz="2400" dirty="0" smtClean="0"/>
              <a:t>.</a:t>
            </a:r>
          </a:p>
          <a:p>
            <a:pPr>
              <a:lnSpc>
                <a:spcPct val="160000"/>
              </a:lnSpc>
            </a:pPr>
            <a:r>
              <a:rPr lang="en-US" sz="2400" dirty="0"/>
              <a:t>All types of infections, ulcerations, or tumors at one of the previously mentioned areas can thus lead to bad breath. </a:t>
            </a:r>
          </a:p>
          <a:p>
            <a:pPr>
              <a:lnSpc>
                <a:spcPct val="160000"/>
              </a:lnSpc>
            </a:pPr>
            <a:r>
              <a:rPr lang="en-US" sz="2400" dirty="0"/>
              <a:t>Studies also suggest that oral malodor is associated with the total bacterial load of anaerobic bacteria in both saliva and tongue </a:t>
            </a:r>
            <a:r>
              <a:rPr lang="en-US" sz="2400" dirty="0" smtClean="0"/>
              <a:t>coating</a:t>
            </a:r>
            <a:endParaRPr lang="en-IN" sz="2400" dirty="0" smtClean="0"/>
          </a:p>
          <a:p>
            <a:pPr algn="just">
              <a:lnSpc>
                <a:spcPct val="150000"/>
              </a:lnSpc>
            </a:pPr>
            <a:endParaRPr lang="en-IN" sz="2400" dirty="0"/>
          </a:p>
          <a:p>
            <a:pPr algn="just">
              <a:lnSpc>
                <a:spcPct val="150000"/>
              </a:lnSpc>
            </a:pPr>
            <a:endParaRPr lang="en-IN" sz="2400" dirty="0" smtClean="0"/>
          </a:p>
          <a:p>
            <a:pPr algn="just">
              <a:lnSpc>
                <a:spcPct val="150000"/>
              </a:lnSpc>
            </a:pPr>
            <a:endParaRPr lang="en-IN" sz="2400"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12</a:t>
            </a:fld>
            <a:endParaRPr lang="en-IN"/>
          </a:p>
        </p:txBody>
      </p:sp>
    </p:spTree>
    <p:extLst>
      <p:ext uri="{BB962C8B-B14F-4D97-AF65-F5344CB8AC3E}">
        <p14:creationId xmlns="" xmlns:p14="http://schemas.microsoft.com/office/powerpoint/2010/main" val="28645778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1025236"/>
            <a:ext cx="7633742" cy="4854357"/>
          </a:xfrm>
        </p:spPr>
        <p:txBody>
          <a:bodyPr>
            <a:normAutofit/>
          </a:bodyPr>
          <a:lstStyle/>
          <a:p>
            <a:pPr algn="just">
              <a:lnSpc>
                <a:spcPct val="150000"/>
              </a:lnSpc>
            </a:pPr>
            <a:r>
              <a:rPr lang="en-US" sz="2400" dirty="0" smtClean="0">
                <a:solidFill>
                  <a:schemeClr val="accent5">
                    <a:lumMod val="75000"/>
                  </a:schemeClr>
                </a:solidFill>
              </a:rPr>
              <a:t>EXTRAORAL HALITOSIS</a:t>
            </a:r>
            <a:r>
              <a:rPr lang="en-US" sz="2400" dirty="0" smtClean="0"/>
              <a:t>- an </a:t>
            </a:r>
            <a:r>
              <a:rPr lang="en-US" sz="2400" dirty="0"/>
              <a:t>increase of certain metabolites in the blood </a:t>
            </a:r>
            <a:r>
              <a:rPr lang="en-US" sz="2400" dirty="0" smtClean="0"/>
              <a:t>circulation (e.g</a:t>
            </a:r>
            <a:r>
              <a:rPr lang="en-US" sz="2400" dirty="0"/>
              <a:t>., due to a systemic disease), which will escape via the alveoli </a:t>
            </a:r>
            <a:r>
              <a:rPr lang="en-US" sz="2400" dirty="0" smtClean="0"/>
              <a:t>of the </a:t>
            </a:r>
            <a:r>
              <a:rPr lang="en-US" sz="2400" dirty="0"/>
              <a:t>lungs during breathing (blood–breath exchange</a:t>
            </a:r>
            <a:r>
              <a:rPr lang="en-US" sz="2400" dirty="0" smtClean="0"/>
              <a:t>)</a:t>
            </a:r>
          </a:p>
          <a:p>
            <a:pPr algn="just">
              <a:lnSpc>
                <a:spcPct val="150000"/>
              </a:lnSpc>
            </a:pPr>
            <a:r>
              <a:rPr lang="en-US" sz="2400" dirty="0">
                <a:solidFill>
                  <a:schemeClr val="accent5">
                    <a:lumMod val="75000"/>
                  </a:schemeClr>
                </a:solidFill>
              </a:rPr>
              <a:t>INTRAORAL HALITOSIS </a:t>
            </a:r>
            <a:r>
              <a:rPr lang="en-US" sz="2400" dirty="0"/>
              <a:t>involves an increase of either the bacterial load or the amount of substrate for these bacteria at one of the lining surfaces of the oropharyngeal cavity, the respiratory tract, or the esophagus.</a:t>
            </a:r>
            <a:endParaRPr lang="en-IN" sz="2400" dirty="0"/>
          </a:p>
          <a:p>
            <a:pPr algn="just">
              <a:lnSpc>
                <a:spcPct val="150000"/>
              </a:lnSpc>
            </a:pPr>
            <a:endParaRPr lang="en-IN" sz="2400" dirty="0"/>
          </a:p>
        </p:txBody>
      </p:sp>
      <p:sp>
        <p:nvSpPr>
          <p:cNvPr id="2" name="Slide Number Placeholder 1"/>
          <p:cNvSpPr>
            <a:spLocks noGrp="1"/>
          </p:cNvSpPr>
          <p:nvPr>
            <p:ph type="sldNum" sz="quarter" idx="12"/>
          </p:nvPr>
        </p:nvSpPr>
        <p:spPr/>
        <p:txBody>
          <a:bodyPr/>
          <a:lstStyle/>
          <a:p>
            <a:fld id="{7EEB799C-699E-40E0-9435-8006C0A32B75}" type="slidenum">
              <a:rPr lang="en-IN" smtClean="0"/>
              <a:pPr/>
              <a:t>13</a:t>
            </a:fld>
            <a:endParaRPr lang="en-IN"/>
          </a:p>
        </p:txBody>
      </p:sp>
    </p:spTree>
    <p:extLst>
      <p:ext uri="{BB962C8B-B14F-4D97-AF65-F5344CB8AC3E}">
        <p14:creationId xmlns="" xmlns:p14="http://schemas.microsoft.com/office/powerpoint/2010/main" val="3316172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US" sz="2400" dirty="0" smtClean="0"/>
              <a:t>For </a:t>
            </a:r>
            <a:r>
              <a:rPr lang="en-US" sz="2400" dirty="0"/>
              <a:t>oral malodor, the unpleasant smell of the breath </a:t>
            </a:r>
            <a:r>
              <a:rPr lang="en-US" sz="2400" dirty="0" smtClean="0"/>
              <a:t>mainly originates </a:t>
            </a:r>
            <a:r>
              <a:rPr lang="en-US" sz="2400" dirty="0"/>
              <a:t>from </a:t>
            </a:r>
            <a:r>
              <a:rPr lang="en-US" sz="2400" dirty="0">
                <a:solidFill>
                  <a:srgbClr val="002060"/>
                </a:solidFill>
              </a:rPr>
              <a:t>volatile </a:t>
            </a:r>
            <a:r>
              <a:rPr lang="en-US" sz="2400" dirty="0" err="1">
                <a:solidFill>
                  <a:srgbClr val="002060"/>
                </a:solidFill>
              </a:rPr>
              <a:t>sulphur</a:t>
            </a:r>
            <a:r>
              <a:rPr lang="en-US" sz="2400" dirty="0">
                <a:solidFill>
                  <a:srgbClr val="002060"/>
                </a:solidFill>
              </a:rPr>
              <a:t> compounds (VSCs), </a:t>
            </a:r>
            <a:r>
              <a:rPr lang="en-US" sz="2400" dirty="0" smtClean="0">
                <a:solidFill>
                  <a:srgbClr val="002060"/>
                </a:solidFill>
              </a:rPr>
              <a:t>especially hydrogen </a:t>
            </a:r>
            <a:r>
              <a:rPr lang="en-US" sz="2400" dirty="0">
                <a:solidFill>
                  <a:srgbClr val="002060"/>
                </a:solidFill>
              </a:rPr>
              <a:t>sulfide (H2S), methyl </a:t>
            </a:r>
            <a:r>
              <a:rPr lang="en-US" sz="2400" dirty="0" err="1">
                <a:solidFill>
                  <a:srgbClr val="002060"/>
                </a:solidFill>
              </a:rPr>
              <a:t>mercaptan</a:t>
            </a:r>
            <a:r>
              <a:rPr lang="en-US" sz="2400" dirty="0">
                <a:solidFill>
                  <a:srgbClr val="002060"/>
                </a:solidFill>
              </a:rPr>
              <a:t> (CH3SH), and (</a:t>
            </a:r>
            <a:r>
              <a:rPr lang="en-US" sz="2400" dirty="0" smtClean="0">
                <a:solidFill>
                  <a:srgbClr val="002060"/>
                </a:solidFill>
              </a:rPr>
              <a:t>less significantly</a:t>
            </a:r>
            <a:r>
              <a:rPr lang="en-US" sz="2400" dirty="0">
                <a:solidFill>
                  <a:srgbClr val="002060"/>
                </a:solidFill>
              </a:rPr>
              <a:t>) dimethyl sulfide [(CH3)2S]</a:t>
            </a:r>
            <a:r>
              <a:rPr lang="en-US" sz="2400" dirty="0"/>
              <a:t>, as </a:t>
            </a:r>
            <a:r>
              <a:rPr lang="en-US" sz="2400" dirty="0">
                <a:solidFill>
                  <a:schemeClr val="accent5">
                    <a:lumMod val="75000"/>
                  </a:schemeClr>
                </a:solidFill>
              </a:rPr>
              <a:t>first discovered </a:t>
            </a:r>
            <a:r>
              <a:rPr lang="en-US" sz="2400" dirty="0" smtClean="0">
                <a:solidFill>
                  <a:schemeClr val="accent5">
                    <a:lumMod val="75000"/>
                  </a:schemeClr>
                </a:solidFill>
              </a:rPr>
              <a:t>by</a:t>
            </a:r>
            <a:r>
              <a:rPr lang="en-IN" sz="2400" dirty="0" err="1" smtClean="0">
                <a:solidFill>
                  <a:schemeClr val="accent5">
                    <a:lumMod val="75000"/>
                  </a:schemeClr>
                </a:solidFill>
              </a:rPr>
              <a:t>Tonzetich</a:t>
            </a:r>
            <a:r>
              <a:rPr lang="en-IN" sz="2400" dirty="0"/>
              <a:t>.</a:t>
            </a:r>
          </a:p>
        </p:txBody>
      </p:sp>
      <p:sp>
        <p:nvSpPr>
          <p:cNvPr id="4" name="Slide Number Placeholder 3"/>
          <p:cNvSpPr>
            <a:spLocks noGrp="1"/>
          </p:cNvSpPr>
          <p:nvPr>
            <p:ph type="sldNum" sz="quarter" idx="12"/>
          </p:nvPr>
        </p:nvSpPr>
        <p:spPr/>
        <p:txBody>
          <a:bodyPr/>
          <a:lstStyle/>
          <a:p>
            <a:fld id="{7EEB799C-699E-40E0-9435-8006C0A32B75}" type="slidenum">
              <a:rPr lang="en-IN" smtClean="0"/>
              <a:pPr/>
              <a:t>14</a:t>
            </a:fld>
            <a:endParaRPr lang="en-IN"/>
          </a:p>
        </p:txBody>
      </p:sp>
    </p:spTree>
    <p:extLst>
      <p:ext uri="{BB962C8B-B14F-4D97-AF65-F5344CB8AC3E}">
        <p14:creationId xmlns="" xmlns:p14="http://schemas.microsoft.com/office/powerpoint/2010/main" val="979713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US" sz="2400" dirty="0"/>
              <a:t>However, in certain conditions (e.g., when the saliva </a:t>
            </a:r>
            <a:r>
              <a:rPr lang="en-US" sz="2400" dirty="0" smtClean="0"/>
              <a:t>dries out </a:t>
            </a:r>
            <a:r>
              <a:rPr lang="en-US" sz="2400" dirty="0"/>
              <a:t>on the mucosal surfaces), other compounds in mouth air may </a:t>
            </a:r>
            <a:r>
              <a:rPr lang="en-US" sz="2400" dirty="0" smtClean="0"/>
              <a:t>also play </a:t>
            </a:r>
            <a:r>
              <a:rPr lang="en-US" sz="2400" dirty="0"/>
              <a:t>a role such as </a:t>
            </a:r>
            <a:r>
              <a:rPr lang="en-US" sz="2400" dirty="0">
                <a:solidFill>
                  <a:srgbClr val="002060"/>
                </a:solidFill>
              </a:rPr>
              <a:t>diamines (e.g., putrescine, </a:t>
            </a:r>
            <a:r>
              <a:rPr lang="en-US" sz="2400" dirty="0" err="1">
                <a:solidFill>
                  <a:srgbClr val="002060"/>
                </a:solidFill>
              </a:rPr>
              <a:t>cadaverine</a:t>
            </a:r>
            <a:r>
              <a:rPr lang="en-US" sz="2400" dirty="0">
                <a:solidFill>
                  <a:srgbClr val="002060"/>
                </a:solidFill>
              </a:rPr>
              <a:t>), </a:t>
            </a:r>
            <a:r>
              <a:rPr lang="en-US" sz="2400" dirty="0" smtClean="0">
                <a:solidFill>
                  <a:srgbClr val="002060"/>
                </a:solidFill>
              </a:rPr>
              <a:t>indole, </a:t>
            </a:r>
            <a:r>
              <a:rPr lang="en-US" sz="2400" dirty="0" err="1" smtClean="0">
                <a:solidFill>
                  <a:srgbClr val="002060"/>
                </a:solidFill>
              </a:rPr>
              <a:t>skatole</a:t>
            </a:r>
            <a:r>
              <a:rPr lang="en-US" sz="2400" dirty="0">
                <a:solidFill>
                  <a:srgbClr val="002060"/>
                </a:solidFill>
              </a:rPr>
              <a:t>, and volatile organic acids like butyric or propionic acid.</a:t>
            </a:r>
            <a:endParaRPr lang="en-IN" sz="2400" dirty="0">
              <a:solidFill>
                <a:srgbClr val="002060"/>
              </a:solidFill>
            </a:endParaRPr>
          </a:p>
        </p:txBody>
      </p:sp>
      <p:sp>
        <p:nvSpPr>
          <p:cNvPr id="4" name="Slide Number Placeholder 3"/>
          <p:cNvSpPr>
            <a:spLocks noGrp="1"/>
          </p:cNvSpPr>
          <p:nvPr>
            <p:ph type="sldNum" sz="quarter" idx="12"/>
          </p:nvPr>
        </p:nvSpPr>
        <p:spPr/>
        <p:txBody>
          <a:bodyPr/>
          <a:lstStyle/>
          <a:p>
            <a:fld id="{7EEB799C-699E-40E0-9435-8006C0A32B75}" type="slidenum">
              <a:rPr lang="en-IN" smtClean="0"/>
              <a:pPr/>
              <a:t>15</a:t>
            </a:fld>
            <a:endParaRPr lang="en-IN"/>
          </a:p>
        </p:txBody>
      </p:sp>
    </p:spTree>
    <p:extLst>
      <p:ext uri="{BB962C8B-B14F-4D97-AF65-F5344CB8AC3E}">
        <p14:creationId xmlns="" xmlns:p14="http://schemas.microsoft.com/office/powerpoint/2010/main" val="3249776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US" sz="2400" dirty="0"/>
              <a:t>Uncontrolled diabetes mellitus -</a:t>
            </a:r>
            <a:r>
              <a:rPr lang="en-US" sz="2400" dirty="0" smtClean="0">
                <a:solidFill>
                  <a:schemeClr val="tx2">
                    <a:lumMod val="75000"/>
                    <a:lumOff val="25000"/>
                  </a:schemeClr>
                </a:solidFill>
              </a:rPr>
              <a:t>sweet </a:t>
            </a:r>
            <a:r>
              <a:rPr lang="en-US" sz="2400" dirty="0">
                <a:solidFill>
                  <a:schemeClr val="tx2">
                    <a:lumMod val="75000"/>
                    <a:lumOff val="25000"/>
                  </a:schemeClr>
                </a:solidFill>
              </a:rPr>
              <a:t>odor of ketones</a:t>
            </a:r>
            <a:r>
              <a:rPr lang="en-US" sz="2400" dirty="0"/>
              <a:t>, </a:t>
            </a:r>
            <a:endParaRPr lang="en-US" sz="2400" dirty="0" smtClean="0"/>
          </a:p>
          <a:p>
            <a:pPr algn="just">
              <a:lnSpc>
                <a:spcPct val="150000"/>
              </a:lnSpc>
            </a:pPr>
            <a:r>
              <a:rPr lang="en-US" sz="2400" dirty="0" smtClean="0"/>
              <a:t>Liver disease </a:t>
            </a:r>
            <a:r>
              <a:rPr lang="en-US" sz="2400" dirty="0"/>
              <a:t>-</a:t>
            </a:r>
            <a:r>
              <a:rPr lang="en-US" sz="2400" dirty="0" smtClean="0">
                <a:solidFill>
                  <a:schemeClr val="tx2">
                    <a:lumMod val="75000"/>
                    <a:lumOff val="25000"/>
                  </a:schemeClr>
                </a:solidFill>
              </a:rPr>
              <a:t>sulfur odor</a:t>
            </a:r>
            <a:r>
              <a:rPr lang="en-US" sz="2400" dirty="0" smtClean="0"/>
              <a:t>,</a:t>
            </a:r>
            <a:endParaRPr lang="en-US" sz="2400" dirty="0"/>
          </a:p>
          <a:p>
            <a:pPr algn="just">
              <a:lnSpc>
                <a:spcPct val="150000"/>
              </a:lnSpc>
            </a:pPr>
            <a:r>
              <a:rPr lang="en-US" sz="2400" dirty="0" smtClean="0"/>
              <a:t>Kidney failure -</a:t>
            </a:r>
            <a:r>
              <a:rPr lang="en-US" sz="2400" dirty="0" smtClean="0">
                <a:solidFill>
                  <a:schemeClr val="tx2">
                    <a:lumMod val="75000"/>
                    <a:lumOff val="25000"/>
                  </a:schemeClr>
                </a:solidFill>
              </a:rPr>
              <a:t>fishy </a:t>
            </a:r>
            <a:r>
              <a:rPr lang="en-US" sz="2400" dirty="0">
                <a:solidFill>
                  <a:schemeClr val="tx2">
                    <a:lumMod val="75000"/>
                    <a:lumOff val="25000"/>
                  </a:schemeClr>
                </a:solidFill>
              </a:rPr>
              <a:t>odor </a:t>
            </a:r>
            <a:r>
              <a:rPr lang="en-US" sz="2400" dirty="0"/>
              <a:t>because of </a:t>
            </a:r>
            <a:r>
              <a:rPr lang="en-US" sz="2400" dirty="0" smtClean="0"/>
              <a:t>the presence </a:t>
            </a:r>
            <a:r>
              <a:rPr lang="en-US" sz="2400" dirty="0"/>
              <a:t>of dimethylamine and trimethylamine.</a:t>
            </a:r>
            <a:endParaRPr lang="en-IN" sz="2400"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16</a:t>
            </a:fld>
            <a:endParaRPr lang="en-IN"/>
          </a:p>
        </p:txBody>
      </p:sp>
    </p:spTree>
    <p:extLst>
      <p:ext uri="{BB962C8B-B14F-4D97-AF65-F5344CB8AC3E}">
        <p14:creationId xmlns="" xmlns:p14="http://schemas.microsoft.com/office/powerpoint/2010/main" val="80439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1034474"/>
            <a:ext cx="7633742" cy="4845120"/>
          </a:xfrm>
        </p:spPr>
        <p:txBody>
          <a:bodyPr>
            <a:noAutofit/>
          </a:bodyPr>
          <a:lstStyle/>
          <a:p>
            <a:pPr algn="just">
              <a:lnSpc>
                <a:spcPct val="150000"/>
              </a:lnSpc>
            </a:pPr>
            <a:r>
              <a:rPr lang="en-US" sz="2400" dirty="0" smtClean="0"/>
              <a:t>In </a:t>
            </a:r>
            <a:r>
              <a:rPr lang="en-US" sz="2400" dirty="0"/>
              <a:t>a special patient category, subjects imagine they have </a:t>
            </a:r>
            <a:r>
              <a:rPr lang="en-US" sz="2400" dirty="0" smtClean="0"/>
              <a:t>breath malodor</a:t>
            </a:r>
            <a:r>
              <a:rPr lang="en-US" sz="2400" dirty="0"/>
              <a:t>; this is called </a:t>
            </a:r>
            <a:r>
              <a:rPr lang="en-US" sz="2400" i="1" dirty="0">
                <a:solidFill>
                  <a:srgbClr val="002060"/>
                </a:solidFill>
              </a:rPr>
              <a:t>imaginary breath odor </a:t>
            </a:r>
            <a:r>
              <a:rPr lang="en-US" sz="2400" dirty="0">
                <a:solidFill>
                  <a:srgbClr val="002060"/>
                </a:solidFill>
              </a:rPr>
              <a:t>or </a:t>
            </a:r>
            <a:r>
              <a:rPr lang="en-US" sz="2400" i="1" dirty="0" err="1">
                <a:solidFill>
                  <a:srgbClr val="002060"/>
                </a:solidFill>
              </a:rPr>
              <a:t>halitophobia</a:t>
            </a:r>
            <a:r>
              <a:rPr lang="en-US" sz="2400" i="1" dirty="0">
                <a:solidFill>
                  <a:srgbClr val="002060"/>
                </a:solidFill>
              </a:rPr>
              <a:t>. </a:t>
            </a:r>
            <a:endParaRPr lang="en-US" sz="2400" i="1" dirty="0" smtClean="0">
              <a:solidFill>
                <a:srgbClr val="002060"/>
              </a:solidFill>
            </a:endParaRPr>
          </a:p>
          <a:p>
            <a:pPr algn="just">
              <a:lnSpc>
                <a:spcPct val="150000"/>
              </a:lnSpc>
            </a:pPr>
            <a:r>
              <a:rPr lang="en-US" sz="2400" dirty="0" smtClean="0"/>
              <a:t>The latter has </a:t>
            </a:r>
            <a:r>
              <a:rPr lang="en-US" sz="2400" dirty="0"/>
              <a:t>been associated with obsessive–compulsive disorders </a:t>
            </a:r>
            <a:r>
              <a:rPr lang="en-US" sz="2400" dirty="0" smtClean="0"/>
              <a:t>and </a:t>
            </a:r>
            <a:r>
              <a:rPr lang="en-IN" sz="2400" dirty="0" smtClean="0"/>
              <a:t>hypochondria</a:t>
            </a:r>
            <a:r>
              <a:rPr lang="en-IN" sz="2400" dirty="0"/>
              <a:t>. Well-established personality disorder </a:t>
            </a:r>
            <a:r>
              <a:rPr lang="en-IN" sz="2400" dirty="0" smtClean="0"/>
              <a:t>questionnaires </a:t>
            </a:r>
            <a:r>
              <a:rPr lang="en-US" sz="2400" dirty="0" smtClean="0"/>
              <a:t>allow </a:t>
            </a:r>
            <a:r>
              <a:rPr lang="en-US" sz="2400" dirty="0"/>
              <a:t>the clinician to assess the </a:t>
            </a:r>
            <a:r>
              <a:rPr lang="en-US" sz="2400" dirty="0" smtClean="0"/>
              <a:t>patient’s tendency </a:t>
            </a:r>
            <a:r>
              <a:rPr lang="en-US" sz="2400" dirty="0"/>
              <a:t>for </a:t>
            </a:r>
            <a:r>
              <a:rPr lang="en-US" sz="2400" dirty="0" err="1"/>
              <a:t>illusional</a:t>
            </a:r>
            <a:r>
              <a:rPr lang="en-US" sz="2400" dirty="0"/>
              <a:t> breath malodor.</a:t>
            </a:r>
            <a:endParaRPr lang="en-IN" sz="2400" dirty="0"/>
          </a:p>
        </p:txBody>
      </p:sp>
      <p:sp>
        <p:nvSpPr>
          <p:cNvPr id="2" name="Slide Number Placeholder 1"/>
          <p:cNvSpPr>
            <a:spLocks noGrp="1"/>
          </p:cNvSpPr>
          <p:nvPr>
            <p:ph type="sldNum" sz="quarter" idx="12"/>
          </p:nvPr>
        </p:nvSpPr>
        <p:spPr/>
        <p:txBody>
          <a:bodyPr/>
          <a:lstStyle/>
          <a:p>
            <a:fld id="{7EEB799C-699E-40E0-9435-8006C0A32B75}" type="slidenum">
              <a:rPr lang="en-IN" smtClean="0"/>
              <a:pPr/>
              <a:t>17</a:t>
            </a:fld>
            <a:endParaRPr lang="en-IN"/>
          </a:p>
        </p:txBody>
      </p:sp>
    </p:spTree>
    <p:extLst>
      <p:ext uri="{BB962C8B-B14F-4D97-AF65-F5344CB8AC3E}">
        <p14:creationId xmlns="" xmlns:p14="http://schemas.microsoft.com/office/powerpoint/2010/main" val="15444744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a:t>Intraoral causes</a:t>
            </a:r>
            <a:endParaRPr lang="en-IN" sz="4400" dirty="0"/>
          </a:p>
        </p:txBody>
      </p:sp>
      <p:sp>
        <p:nvSpPr>
          <p:cNvPr id="3" name="Content Placeholder 2"/>
          <p:cNvSpPr>
            <a:spLocks noGrp="1"/>
          </p:cNvSpPr>
          <p:nvPr>
            <p:ph idx="1"/>
          </p:nvPr>
        </p:nvSpPr>
        <p:spPr/>
        <p:txBody>
          <a:bodyPr/>
          <a:lstStyle/>
          <a:p>
            <a:r>
              <a:rPr lang="en-IN" b="1" dirty="0"/>
              <a:t>Tongue and tongue </a:t>
            </a:r>
            <a:r>
              <a:rPr lang="en-IN" b="1" dirty="0" smtClean="0"/>
              <a:t>coating</a:t>
            </a:r>
          </a:p>
          <a:p>
            <a:r>
              <a:rPr lang="en-IN" b="1" dirty="0"/>
              <a:t>Periodontal </a:t>
            </a:r>
            <a:r>
              <a:rPr lang="en-IN" b="1" dirty="0" smtClean="0"/>
              <a:t>infections</a:t>
            </a:r>
          </a:p>
          <a:p>
            <a:r>
              <a:rPr lang="en-IN" b="1" dirty="0"/>
              <a:t>Dental </a:t>
            </a:r>
            <a:r>
              <a:rPr lang="en-IN" b="1" dirty="0" smtClean="0"/>
              <a:t>disorders</a:t>
            </a:r>
          </a:p>
          <a:p>
            <a:r>
              <a:rPr lang="en-IN" b="1" dirty="0" smtClean="0"/>
              <a:t>Dry Mouth</a:t>
            </a:r>
            <a:endParaRPr lang="en-IN"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18</a:t>
            </a:fld>
            <a:endParaRPr lang="en-IN"/>
          </a:p>
        </p:txBody>
      </p:sp>
    </p:spTree>
    <p:extLst>
      <p:ext uri="{BB962C8B-B14F-4D97-AF65-F5344CB8AC3E}">
        <p14:creationId xmlns="" xmlns:p14="http://schemas.microsoft.com/office/powerpoint/2010/main" val="2664583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1043710"/>
            <a:ext cx="7633742" cy="4835884"/>
          </a:xfrm>
        </p:spPr>
        <p:txBody>
          <a:bodyPr>
            <a:noAutofit/>
          </a:bodyPr>
          <a:lstStyle/>
          <a:p>
            <a:pPr marL="0" indent="0" algn="just">
              <a:buNone/>
            </a:pPr>
            <a:r>
              <a:rPr lang="en-IN" b="1" dirty="0">
                <a:solidFill>
                  <a:schemeClr val="accent1">
                    <a:lumMod val="75000"/>
                  </a:schemeClr>
                </a:solidFill>
              </a:rPr>
              <a:t>Tongue and tongue </a:t>
            </a:r>
            <a:r>
              <a:rPr lang="en-IN" b="1" dirty="0" smtClean="0">
                <a:solidFill>
                  <a:schemeClr val="accent1">
                    <a:lumMod val="75000"/>
                  </a:schemeClr>
                </a:solidFill>
              </a:rPr>
              <a:t>coating</a:t>
            </a:r>
          </a:p>
          <a:p>
            <a:pPr algn="just"/>
            <a:r>
              <a:rPr lang="en-US" dirty="0" smtClean="0"/>
              <a:t>The </a:t>
            </a:r>
            <a:r>
              <a:rPr lang="en-US" dirty="0"/>
              <a:t>dorsal tongue mucosa, with an area of 25 cm2, shows a </a:t>
            </a:r>
            <a:r>
              <a:rPr lang="en-US" dirty="0" smtClean="0"/>
              <a:t>very irregular </a:t>
            </a:r>
            <a:r>
              <a:rPr lang="en-US" dirty="0"/>
              <a:t>surface topography. </a:t>
            </a:r>
            <a:endParaRPr lang="en-US" dirty="0" smtClean="0"/>
          </a:p>
          <a:p>
            <a:pPr algn="just"/>
            <a:r>
              <a:rPr lang="en-US" dirty="0" smtClean="0"/>
              <a:t>The </a:t>
            </a:r>
            <a:r>
              <a:rPr lang="en-US" dirty="0"/>
              <a:t>posterior part exhibits a number </a:t>
            </a:r>
            <a:r>
              <a:rPr lang="en-US" dirty="0" smtClean="0"/>
              <a:t>of oval </a:t>
            </a:r>
            <a:r>
              <a:rPr lang="en-US" dirty="0" err="1"/>
              <a:t>cryptolymphatic</a:t>
            </a:r>
            <a:r>
              <a:rPr lang="en-US" dirty="0"/>
              <a:t> units, which roughen the surface of this area.</a:t>
            </a:r>
          </a:p>
          <a:p>
            <a:pPr algn="just"/>
            <a:r>
              <a:rPr lang="en-US" dirty="0"/>
              <a:t>The anterior part is even rougher because of the high number </a:t>
            </a:r>
            <a:r>
              <a:rPr lang="en-US" dirty="0" smtClean="0"/>
              <a:t>of papillae</a:t>
            </a:r>
            <a:r>
              <a:rPr lang="en-US" dirty="0"/>
              <a:t>: </a:t>
            </a:r>
            <a:endParaRPr lang="en-US" dirty="0" smtClean="0"/>
          </a:p>
          <a:p>
            <a:pPr lvl="1" algn="just"/>
            <a:r>
              <a:rPr lang="en-US" dirty="0" smtClean="0"/>
              <a:t>the </a:t>
            </a:r>
            <a:r>
              <a:rPr lang="en-US" dirty="0"/>
              <a:t>filiform papillae with a core of 0.5 mm in length, a </a:t>
            </a:r>
            <a:r>
              <a:rPr lang="en-US" dirty="0" smtClean="0"/>
              <a:t>central crater </a:t>
            </a:r>
            <a:r>
              <a:rPr lang="en-US" dirty="0"/>
              <a:t>and uplifted borders; </a:t>
            </a:r>
            <a:endParaRPr lang="en-US" dirty="0" smtClean="0"/>
          </a:p>
          <a:p>
            <a:pPr lvl="1" algn="just"/>
            <a:r>
              <a:rPr lang="en-US" dirty="0" smtClean="0"/>
              <a:t>the </a:t>
            </a:r>
            <a:r>
              <a:rPr lang="en-US" dirty="0"/>
              <a:t>fungiform papillae, 0.5–0.8 mm </a:t>
            </a:r>
            <a:r>
              <a:rPr lang="en-US" dirty="0" smtClean="0"/>
              <a:t>in length</a:t>
            </a:r>
            <a:r>
              <a:rPr lang="en-US" dirty="0"/>
              <a:t>; </a:t>
            </a:r>
            <a:endParaRPr lang="en-US" dirty="0" smtClean="0"/>
          </a:p>
          <a:p>
            <a:pPr lvl="1" algn="just"/>
            <a:r>
              <a:rPr lang="en-US" dirty="0" smtClean="0"/>
              <a:t>the </a:t>
            </a:r>
            <a:r>
              <a:rPr lang="en-US" dirty="0"/>
              <a:t>foliate papillae, located at the edge of the </a:t>
            </a:r>
            <a:r>
              <a:rPr lang="en-US" dirty="0" smtClean="0"/>
              <a:t>tongue, separated </a:t>
            </a:r>
            <a:r>
              <a:rPr lang="en-US" dirty="0"/>
              <a:t>by deep folds; and </a:t>
            </a:r>
            <a:endParaRPr lang="en-US" dirty="0" smtClean="0"/>
          </a:p>
          <a:p>
            <a:pPr lvl="1" algn="just"/>
            <a:r>
              <a:rPr lang="en-US" dirty="0" smtClean="0"/>
              <a:t>the </a:t>
            </a:r>
            <a:r>
              <a:rPr lang="en-US" dirty="0" err="1"/>
              <a:t>vallate</a:t>
            </a:r>
            <a:r>
              <a:rPr lang="en-US" dirty="0"/>
              <a:t> papillae, 1 mm in height </a:t>
            </a:r>
            <a:r>
              <a:rPr lang="en-US" dirty="0" smtClean="0"/>
              <a:t>and </a:t>
            </a:r>
            <a:r>
              <a:rPr lang="en-IN" dirty="0" smtClean="0"/>
              <a:t>2–3 </a:t>
            </a:r>
            <a:r>
              <a:rPr lang="en-IN" dirty="0"/>
              <a:t>mm in diameter.</a:t>
            </a:r>
          </a:p>
        </p:txBody>
      </p:sp>
      <p:sp>
        <p:nvSpPr>
          <p:cNvPr id="2" name="Slide Number Placeholder 1"/>
          <p:cNvSpPr>
            <a:spLocks noGrp="1"/>
          </p:cNvSpPr>
          <p:nvPr>
            <p:ph type="sldNum" sz="quarter" idx="12"/>
          </p:nvPr>
        </p:nvSpPr>
        <p:spPr/>
        <p:txBody>
          <a:bodyPr/>
          <a:lstStyle/>
          <a:p>
            <a:fld id="{7EEB799C-699E-40E0-9435-8006C0A32B75}" type="slidenum">
              <a:rPr lang="en-IN" smtClean="0"/>
              <a:pPr/>
              <a:t>19</a:t>
            </a:fld>
            <a:endParaRPr lang="en-IN"/>
          </a:p>
        </p:txBody>
      </p:sp>
    </p:spTree>
    <p:extLst>
      <p:ext uri="{BB962C8B-B14F-4D97-AF65-F5344CB8AC3E}">
        <p14:creationId xmlns="" xmlns:p14="http://schemas.microsoft.com/office/powerpoint/2010/main" val="23085748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99247" y="0"/>
            <a:ext cx="7848459" cy="806824"/>
          </a:xfrm>
        </p:spPr>
        <p:txBody>
          <a:bodyPr/>
          <a:lstStyle/>
          <a:p>
            <a:pPr algn="l"/>
            <a:r>
              <a:rPr lang="en-IN" sz="2400" b="1" dirty="0" smtClean="0">
                <a:latin typeface="Times New Roman" panose="02020603050405020304" pitchFamily="18" charset="0"/>
                <a:ea typeface="Tahoma" panose="020B0604030504040204" pitchFamily="34" charset="0"/>
                <a:cs typeface="Times New Roman" panose="02020603050405020304" pitchFamily="18" charset="0"/>
              </a:rPr>
              <a:t>SPECIFIC LEARNING OBJECTIVES</a:t>
            </a:r>
            <a:endParaRPr lang="en-IN" sz="2400"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2</a:t>
            </a:fld>
            <a:endParaRPr lang="en-IN"/>
          </a:p>
        </p:txBody>
      </p:sp>
      <p:graphicFrame>
        <p:nvGraphicFramePr>
          <p:cNvPr id="5" name="Table 4"/>
          <p:cNvGraphicFramePr>
            <a:graphicFrameLocks noGrp="1"/>
          </p:cNvGraphicFramePr>
          <p:nvPr/>
        </p:nvGraphicFramePr>
        <p:xfrm>
          <a:off x="1524000" y="1397000"/>
          <a:ext cx="6096000" cy="4389120"/>
        </p:xfrm>
        <a:graphic>
          <a:graphicData uri="http://schemas.openxmlformats.org/drawingml/2006/table">
            <a:tbl>
              <a:tblPr firstRow="1" bandRow="1">
                <a:tableStyleId>{21E4AEA4-8DFA-4A89-87EB-49C32662AFE0}</a:tableStyleId>
              </a:tblPr>
              <a:tblGrid>
                <a:gridCol w="2032000"/>
                <a:gridCol w="2032000"/>
                <a:gridCol w="2032000"/>
              </a:tblGrid>
              <a:tr h="370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IN" sz="1400" dirty="0" smtClean="0">
                          <a:latin typeface="Times New Roman" pitchFamily="18" charset="0"/>
                          <a:cs typeface="Times New Roman" pitchFamily="18" charset="0"/>
                        </a:rPr>
                        <a:t>CORE AREAS</a:t>
                      </a:r>
                    </a:p>
                    <a:p>
                      <a:pPr algn="ctr"/>
                      <a:endParaRPr lang="en-IN" sz="1400" dirty="0">
                        <a:latin typeface="Times New Roman" pitchFamily="18" charset="0"/>
                        <a:cs typeface="Times New Roman" pitchFamily="18" charset="0"/>
                      </a:endParaRPr>
                    </a:p>
                  </a:txBody>
                  <a:tcPr/>
                </a:tc>
                <a:tc>
                  <a:txBody>
                    <a:bodyPr/>
                    <a:lstStyle/>
                    <a:p>
                      <a:pPr algn="ctr"/>
                      <a:r>
                        <a:rPr lang="en-IN" sz="1400" dirty="0" smtClean="0">
                          <a:latin typeface="Times New Roman" pitchFamily="18" charset="0"/>
                          <a:cs typeface="Times New Roman" pitchFamily="18" charset="0"/>
                        </a:rPr>
                        <a:t>DOMAIN </a:t>
                      </a:r>
                      <a:endParaRPr lang="en-IN" sz="1400" dirty="0">
                        <a:latin typeface="Times New Roman" pitchFamily="18" charset="0"/>
                        <a:cs typeface="Times New Roman" pitchFamily="18"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kumimoji="0" lang="en-IN" sz="1400" b="1" i="0" u="none" strike="noStrike" kern="1200" cap="none" spc="0" normalizeH="0" baseline="0" noProof="0" dirty="0" smtClean="0">
                          <a:ln>
                            <a:noFill/>
                          </a:ln>
                          <a:solidFill>
                            <a:prstClr val="white"/>
                          </a:solidFill>
                          <a:effectLst/>
                          <a:uLnTx/>
                          <a:uFillTx/>
                          <a:latin typeface="Times New Roman" pitchFamily="18" charset="0"/>
                          <a:ea typeface="+mn-ea"/>
                          <a:cs typeface="Times New Roman" pitchFamily="18" charset="0"/>
                        </a:rPr>
                        <a:t>CATEGORY</a:t>
                      </a:r>
                      <a:endParaRPr lang="en-IN" sz="1400" dirty="0">
                        <a:latin typeface="Times New Roman" pitchFamily="18" charset="0"/>
                        <a:cs typeface="Times New Roman" pitchFamily="18" charset="0"/>
                      </a:endParaRPr>
                    </a:p>
                  </a:txBody>
                  <a:tcPr/>
                </a:tc>
              </a:tr>
              <a:tr h="370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IN" sz="1400" b="0" i="1" dirty="0" smtClean="0">
                          <a:latin typeface="Times New Roman" pitchFamily="18" charset="0"/>
                          <a:cs typeface="Times New Roman" pitchFamily="18" charset="0"/>
                        </a:rPr>
                        <a:t>Introduction</a:t>
                      </a:r>
                    </a:p>
                    <a:p>
                      <a:pPr algn="ctr"/>
                      <a:endParaRPr lang="en-IN" sz="1400" dirty="0">
                        <a:latin typeface="Times New Roman" pitchFamily="18" charset="0"/>
                        <a:cs typeface="Times New Roman" pitchFamily="18" charset="0"/>
                      </a:endParaRPr>
                    </a:p>
                  </a:txBody>
                  <a:tcPr/>
                </a:tc>
                <a:tc>
                  <a:txBody>
                    <a:bodyPr/>
                    <a:lstStyle/>
                    <a:p>
                      <a:pPr algn="ctr"/>
                      <a:r>
                        <a:rPr lang="en-IN" sz="1400" dirty="0" smtClean="0">
                          <a:latin typeface="Times New Roman" pitchFamily="18" charset="0"/>
                          <a:cs typeface="Times New Roman" pitchFamily="18" charset="0"/>
                        </a:rPr>
                        <a:t>Affective</a:t>
                      </a:r>
                      <a:endParaRPr lang="en-IN" sz="1400" dirty="0">
                        <a:latin typeface="Times New Roman" pitchFamily="18" charset="0"/>
                        <a:cs typeface="Times New Roman" pitchFamily="18"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IN" sz="1400" dirty="0" smtClean="0">
                          <a:latin typeface="Times New Roman" pitchFamily="18" charset="0"/>
                          <a:cs typeface="Times New Roman" pitchFamily="18" charset="0"/>
                        </a:rPr>
                        <a:t>Desire to know</a:t>
                      </a:r>
                    </a:p>
                    <a:p>
                      <a:pPr algn="ctr"/>
                      <a:endParaRPr lang="en-IN" sz="1400" dirty="0">
                        <a:latin typeface="Times New Roman" pitchFamily="18" charset="0"/>
                        <a:cs typeface="Times New Roman" pitchFamily="18" charset="0"/>
                      </a:endParaRPr>
                    </a:p>
                  </a:txBody>
                  <a:tcPr/>
                </a:tc>
              </a:tr>
              <a:tr h="370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US" sz="1400" b="0" i="1" dirty="0" smtClean="0">
                          <a:latin typeface="Times New Roman" pitchFamily="18" charset="0"/>
                          <a:cs typeface="Times New Roman" pitchFamily="18" charset="0"/>
                        </a:rPr>
                        <a:t>definition</a:t>
                      </a:r>
                      <a:endParaRPr lang="en-IN" sz="1400" b="0" i="1" dirty="0" smtClean="0">
                        <a:latin typeface="Times New Roman" pitchFamily="18" charset="0"/>
                        <a:cs typeface="Times New Roman" pitchFamily="18" charset="0"/>
                      </a:endParaRPr>
                    </a:p>
                    <a:p>
                      <a:pPr algn="ctr"/>
                      <a:endParaRPr lang="en-IN" sz="1400" dirty="0">
                        <a:latin typeface="Times New Roman" pitchFamily="18" charset="0"/>
                        <a:cs typeface="Times New Roman" pitchFamily="18" charset="0"/>
                      </a:endParaRPr>
                    </a:p>
                  </a:txBody>
                  <a:tcPr/>
                </a:tc>
                <a:tc>
                  <a:txBody>
                    <a:bodyPr/>
                    <a:lstStyle/>
                    <a:p>
                      <a:pPr algn="ctr"/>
                      <a:r>
                        <a:rPr lang="en-IN" sz="1400" dirty="0" smtClean="0">
                          <a:latin typeface="Times New Roman" pitchFamily="18" charset="0"/>
                          <a:cs typeface="Times New Roman" pitchFamily="18" charset="0"/>
                        </a:rPr>
                        <a:t>Cognitive</a:t>
                      </a:r>
                      <a:endParaRPr lang="en-IN" sz="1400" dirty="0">
                        <a:latin typeface="Times New Roman" pitchFamily="18" charset="0"/>
                        <a:cs typeface="Times New Roman" pitchFamily="18"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IN" sz="1400" dirty="0" smtClean="0">
                          <a:latin typeface="Times New Roman" pitchFamily="18" charset="0"/>
                          <a:cs typeface="Times New Roman" pitchFamily="18" charset="0"/>
                        </a:rPr>
                        <a:t>Must to know</a:t>
                      </a:r>
                    </a:p>
                    <a:p>
                      <a:pPr algn="ctr"/>
                      <a:endParaRPr lang="en-IN" sz="1400" dirty="0">
                        <a:latin typeface="Times New Roman" pitchFamily="18" charset="0"/>
                        <a:cs typeface="Times New Roman" pitchFamily="18" charset="0"/>
                      </a:endParaRPr>
                    </a:p>
                  </a:txBody>
                  <a:tcPr/>
                </a:tc>
              </a:tr>
              <a:tr h="370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IN" sz="1400" b="0" i="1" dirty="0" smtClean="0">
                          <a:latin typeface="Times New Roman" pitchFamily="18" charset="0"/>
                          <a:cs typeface="Times New Roman" pitchFamily="18" charset="0"/>
                        </a:rPr>
                        <a:t>Classification</a:t>
                      </a:r>
                    </a:p>
                    <a:p>
                      <a:pPr algn="ctr"/>
                      <a:endParaRPr lang="en-IN" sz="1400" dirty="0">
                        <a:latin typeface="Times New Roman" pitchFamily="18" charset="0"/>
                        <a:cs typeface="Times New Roman" pitchFamily="18" charset="0"/>
                      </a:endParaRPr>
                    </a:p>
                  </a:txBody>
                  <a:tcPr/>
                </a:tc>
                <a:tc>
                  <a:txBody>
                    <a:bodyPr/>
                    <a:lstStyle/>
                    <a:p>
                      <a:pPr algn="ctr"/>
                      <a:r>
                        <a:rPr lang="en-IN" sz="1400" dirty="0" smtClean="0">
                          <a:latin typeface="Times New Roman" pitchFamily="18" charset="0"/>
                          <a:cs typeface="Times New Roman" pitchFamily="18" charset="0"/>
                        </a:rPr>
                        <a:t>Cognitive</a:t>
                      </a:r>
                      <a:endParaRPr lang="en-IN" sz="1400" dirty="0">
                        <a:latin typeface="Times New Roman" pitchFamily="18" charset="0"/>
                        <a:cs typeface="Times New Roman" pitchFamily="18"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IN" sz="1400" dirty="0" smtClean="0">
                          <a:latin typeface="Times New Roman" pitchFamily="18" charset="0"/>
                          <a:cs typeface="Times New Roman" pitchFamily="18" charset="0"/>
                        </a:rPr>
                        <a:t>Must to know</a:t>
                      </a:r>
                    </a:p>
                    <a:p>
                      <a:pPr algn="ctr"/>
                      <a:endParaRPr lang="en-IN" sz="1400" dirty="0">
                        <a:latin typeface="Times New Roman" pitchFamily="18" charset="0"/>
                        <a:cs typeface="Times New Roman" pitchFamily="18" charset="0"/>
                      </a:endParaRPr>
                    </a:p>
                  </a:txBody>
                  <a:tcPr/>
                </a:tc>
              </a:tr>
              <a:tr h="370840">
                <a:tc>
                  <a:txBody>
                    <a:bodyPr/>
                    <a:lstStyle/>
                    <a:p>
                      <a:pPr algn="ctr"/>
                      <a:r>
                        <a:rPr lang="en-IN" sz="1400" b="0" i="1" dirty="0" smtClean="0">
                          <a:latin typeface="Times New Roman" pitchFamily="18" charset="0"/>
                          <a:cs typeface="Times New Roman" pitchFamily="18" charset="0"/>
                        </a:rPr>
                        <a:t>Etiology  &amp;</a:t>
                      </a:r>
                    </a:p>
                    <a:p>
                      <a:pPr algn="ctr"/>
                      <a:r>
                        <a:rPr lang="en-IN" sz="1400" b="0" i="1" dirty="0" smtClean="0">
                          <a:latin typeface="Times New Roman" pitchFamily="18" charset="0"/>
                          <a:cs typeface="Times New Roman" pitchFamily="18" charset="0"/>
                        </a:rPr>
                        <a:t> Pathogenesis</a:t>
                      </a:r>
                    </a:p>
                    <a:p>
                      <a:pPr algn="ctr"/>
                      <a:endParaRPr lang="en-IN" sz="1400" dirty="0">
                        <a:latin typeface="Times New Roman" pitchFamily="18" charset="0"/>
                        <a:cs typeface="Times New Roman" pitchFamily="18" charset="0"/>
                      </a:endParaRPr>
                    </a:p>
                  </a:txBody>
                  <a:tcPr/>
                </a:tc>
                <a:tc>
                  <a:txBody>
                    <a:bodyPr/>
                    <a:lstStyle/>
                    <a:p>
                      <a:pPr algn="ctr"/>
                      <a:r>
                        <a:rPr lang="en-IN" sz="1400" dirty="0" smtClean="0">
                          <a:latin typeface="Times New Roman" pitchFamily="18" charset="0"/>
                          <a:cs typeface="Times New Roman" pitchFamily="18" charset="0"/>
                        </a:rPr>
                        <a:t>Cognitive</a:t>
                      </a:r>
                      <a:endParaRPr lang="en-IN" sz="1400" dirty="0">
                        <a:latin typeface="Times New Roman" pitchFamily="18" charset="0"/>
                        <a:cs typeface="Times New Roman" pitchFamily="18"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IN" sz="1400" dirty="0" smtClean="0">
                          <a:latin typeface="Times New Roman" pitchFamily="18" charset="0"/>
                          <a:cs typeface="Times New Roman" pitchFamily="18" charset="0"/>
                        </a:rPr>
                        <a:t>Must to know</a:t>
                      </a:r>
                    </a:p>
                    <a:p>
                      <a:pPr algn="ctr"/>
                      <a:endParaRPr lang="en-IN" sz="1400" dirty="0">
                        <a:latin typeface="Times New Roman" pitchFamily="18" charset="0"/>
                        <a:cs typeface="Times New Roman" pitchFamily="18" charset="0"/>
                      </a:endParaRPr>
                    </a:p>
                  </a:txBody>
                  <a:tcPr/>
                </a:tc>
              </a:tr>
              <a:tr h="370840">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IN" sz="1400" b="0" i="1" dirty="0" smtClean="0">
                          <a:latin typeface="Times New Roman" pitchFamily="18" charset="0"/>
                          <a:cs typeface="Times New Roman" pitchFamily="18" charset="0"/>
                        </a:rPr>
                        <a:t>Diagnosis</a:t>
                      </a:r>
                    </a:p>
                    <a:p>
                      <a:pPr marL="0" marR="0" indent="0" algn="ctr" defTabSz="685800" rtl="0" eaLnBrk="1" fontAlgn="auto" latinLnBrk="0" hangingPunct="1">
                        <a:lnSpc>
                          <a:spcPct val="100000"/>
                        </a:lnSpc>
                        <a:spcBef>
                          <a:spcPts val="0"/>
                        </a:spcBef>
                        <a:spcAft>
                          <a:spcPts val="0"/>
                        </a:spcAft>
                        <a:buClrTx/>
                        <a:buSzTx/>
                        <a:buFontTx/>
                        <a:buNone/>
                        <a:tabLst/>
                        <a:defRPr/>
                      </a:pPr>
                      <a:endParaRPr lang="en-IN" sz="1400" b="0" i="1" dirty="0" smtClean="0">
                        <a:latin typeface="Times New Roman" pitchFamily="18" charset="0"/>
                        <a:cs typeface="Times New Roman" pitchFamily="18" charset="0"/>
                      </a:endParaRPr>
                    </a:p>
                    <a:p>
                      <a:pPr marL="0" marR="0" indent="0" algn="ctr" defTabSz="685800" rtl="0" eaLnBrk="1" fontAlgn="auto" latinLnBrk="0" hangingPunct="1">
                        <a:lnSpc>
                          <a:spcPct val="100000"/>
                        </a:lnSpc>
                        <a:spcBef>
                          <a:spcPts val="0"/>
                        </a:spcBef>
                        <a:spcAft>
                          <a:spcPts val="0"/>
                        </a:spcAft>
                        <a:buClrTx/>
                        <a:buSzTx/>
                        <a:buFontTx/>
                        <a:buNone/>
                        <a:tabLst/>
                        <a:defRPr/>
                      </a:pPr>
                      <a:r>
                        <a:rPr lang="en-IN" sz="1400" b="0" i="1" dirty="0" smtClean="0">
                          <a:latin typeface="Times New Roman" pitchFamily="18" charset="0"/>
                          <a:cs typeface="Times New Roman" pitchFamily="18" charset="0"/>
                        </a:rPr>
                        <a:t>Treatment Strategies to Control Halitosis</a:t>
                      </a:r>
                    </a:p>
                    <a:p>
                      <a:pPr marL="0" marR="0" indent="0" algn="ctr" defTabSz="685800" rtl="0" eaLnBrk="1" fontAlgn="auto" latinLnBrk="0" hangingPunct="1">
                        <a:lnSpc>
                          <a:spcPct val="100000"/>
                        </a:lnSpc>
                        <a:spcBef>
                          <a:spcPts val="0"/>
                        </a:spcBef>
                        <a:spcAft>
                          <a:spcPts val="0"/>
                        </a:spcAft>
                        <a:buClrTx/>
                        <a:buSzTx/>
                        <a:buFontTx/>
                        <a:buNone/>
                        <a:tabLst/>
                        <a:defRPr/>
                      </a:pPr>
                      <a:endParaRPr lang="en-IN" sz="1400" b="0" i="1" dirty="0" smtClean="0">
                        <a:latin typeface="Times New Roman" pitchFamily="18" charset="0"/>
                        <a:cs typeface="Times New Roman" pitchFamily="18" charset="0"/>
                      </a:endParaRPr>
                    </a:p>
                    <a:p>
                      <a:pPr algn="ctr"/>
                      <a:endParaRPr lang="en-US" sz="1400" dirty="0" smtClean="0">
                        <a:latin typeface="Times New Roman" pitchFamily="18" charset="0"/>
                        <a:cs typeface="Times New Roman" pitchFamily="18" charset="0"/>
                      </a:endParaRPr>
                    </a:p>
                    <a:p>
                      <a:pPr algn="ctr"/>
                      <a:endParaRPr lang="en-IN" sz="1400" dirty="0">
                        <a:latin typeface="Times New Roman" pitchFamily="18" charset="0"/>
                        <a:cs typeface="Times New Roman" pitchFamily="18" charset="0"/>
                      </a:endParaRPr>
                    </a:p>
                  </a:txBody>
                  <a:tcPr/>
                </a:tc>
                <a:tc>
                  <a:txBody>
                    <a:bodyPr/>
                    <a:lstStyle/>
                    <a:p>
                      <a:pPr algn="ctr"/>
                      <a:r>
                        <a:rPr lang="en-IN" sz="1400" dirty="0" smtClean="0">
                          <a:latin typeface="Times New Roman" pitchFamily="18" charset="0"/>
                          <a:cs typeface="Times New Roman" pitchFamily="18" charset="0"/>
                        </a:rPr>
                        <a:t>Cognitive</a:t>
                      </a:r>
                    </a:p>
                    <a:p>
                      <a:pPr algn="ctr"/>
                      <a:endParaRPr lang="en-US" sz="1400" dirty="0" smtClean="0">
                        <a:latin typeface="Times New Roman" pitchFamily="18" charset="0"/>
                        <a:cs typeface="Times New Roman" pitchFamily="18" charset="0"/>
                      </a:endParaRPr>
                    </a:p>
                    <a:p>
                      <a:pPr algn="ctr"/>
                      <a:r>
                        <a:rPr lang="en-IN" sz="1400" dirty="0" err="1" smtClean="0">
                          <a:latin typeface="Times New Roman" pitchFamily="18" charset="0"/>
                          <a:cs typeface="Times New Roman" pitchFamily="18" charset="0"/>
                        </a:rPr>
                        <a:t>Pshycomotor</a:t>
                      </a:r>
                      <a:r>
                        <a:rPr lang="en-IN" sz="1400" dirty="0" smtClean="0">
                          <a:latin typeface="Times New Roman" pitchFamily="18" charset="0"/>
                          <a:cs typeface="Times New Roman" pitchFamily="18" charset="0"/>
                        </a:rPr>
                        <a:t> </a:t>
                      </a:r>
                      <a:endParaRPr lang="en-IN" sz="1400" dirty="0">
                        <a:latin typeface="Times New Roman" pitchFamily="18" charset="0"/>
                        <a:cs typeface="Times New Roman" pitchFamily="18" charset="0"/>
                      </a:endParaRPr>
                    </a:p>
                  </a:txBody>
                  <a:tcPr/>
                </a:tc>
                <a:tc>
                  <a:txBody>
                    <a:bodyPr/>
                    <a:lstStyle/>
                    <a:p>
                      <a:pPr marL="0" marR="0" indent="0" algn="ctr" defTabSz="685800" rtl="0" eaLnBrk="1" fontAlgn="auto" latinLnBrk="0" hangingPunct="1">
                        <a:lnSpc>
                          <a:spcPct val="100000"/>
                        </a:lnSpc>
                        <a:spcBef>
                          <a:spcPts val="0"/>
                        </a:spcBef>
                        <a:spcAft>
                          <a:spcPts val="0"/>
                        </a:spcAft>
                        <a:buClrTx/>
                        <a:buSzTx/>
                        <a:buFontTx/>
                        <a:buNone/>
                        <a:tabLst/>
                        <a:defRPr/>
                      </a:pPr>
                      <a:r>
                        <a:rPr lang="en-IN" sz="1400" dirty="0" smtClean="0">
                          <a:latin typeface="Times New Roman" pitchFamily="18" charset="0"/>
                          <a:cs typeface="Times New Roman" pitchFamily="18" charset="0"/>
                        </a:rPr>
                        <a:t>Must to know</a:t>
                      </a:r>
                    </a:p>
                    <a:p>
                      <a:pPr algn="ctr"/>
                      <a:endParaRPr lang="en-US" sz="1400" dirty="0" smtClean="0">
                        <a:latin typeface="Times New Roman" pitchFamily="18" charset="0"/>
                        <a:cs typeface="Times New Roman" pitchFamily="18" charset="0"/>
                      </a:endParaRPr>
                    </a:p>
                    <a:p>
                      <a:pPr algn="ctr"/>
                      <a:r>
                        <a:rPr lang="en-US" sz="1400" dirty="0" smtClean="0">
                          <a:latin typeface="Times New Roman" pitchFamily="18" charset="0"/>
                          <a:cs typeface="Times New Roman" pitchFamily="18" charset="0"/>
                        </a:rPr>
                        <a:t>Nice</a:t>
                      </a:r>
                      <a:r>
                        <a:rPr lang="en-US" sz="1400" baseline="0" dirty="0" smtClean="0">
                          <a:latin typeface="Times New Roman" pitchFamily="18" charset="0"/>
                          <a:cs typeface="Times New Roman" pitchFamily="18" charset="0"/>
                        </a:rPr>
                        <a:t> </a:t>
                      </a:r>
                      <a:r>
                        <a:rPr lang="en-US" sz="1400" dirty="0" smtClean="0">
                          <a:latin typeface="Times New Roman" pitchFamily="18" charset="0"/>
                          <a:cs typeface="Times New Roman" pitchFamily="18" charset="0"/>
                        </a:rPr>
                        <a:t> to know</a:t>
                      </a:r>
                      <a:endParaRPr lang="en-IN" sz="1400" dirty="0">
                        <a:latin typeface="Times New Roman" pitchFamily="18" charset="0"/>
                        <a:cs typeface="Times New Roman" pitchFamily="18" charset="0"/>
                      </a:endParaRPr>
                    </a:p>
                  </a:txBody>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IN" sz="2400" dirty="0"/>
              <a:t>A </a:t>
            </a:r>
            <a:r>
              <a:rPr lang="en-IN" sz="2400" dirty="0" err="1"/>
              <a:t>fissurated</a:t>
            </a:r>
            <a:r>
              <a:rPr lang="en-IN" sz="2400" dirty="0"/>
              <a:t> </a:t>
            </a:r>
            <a:r>
              <a:rPr lang="en-IN" sz="2400" dirty="0" smtClean="0"/>
              <a:t>tongue </a:t>
            </a:r>
            <a:r>
              <a:rPr lang="en-US" sz="2400" dirty="0" smtClean="0"/>
              <a:t>(deep </a:t>
            </a:r>
            <a:r>
              <a:rPr lang="en-US" sz="2400" dirty="0"/>
              <a:t>fissures on dorsum, also called </a:t>
            </a:r>
            <a:r>
              <a:rPr lang="en-US" sz="2400" i="1" dirty="0"/>
              <a:t>scrotal tongue </a:t>
            </a:r>
            <a:r>
              <a:rPr lang="en-US" sz="2400" dirty="0"/>
              <a:t>or </a:t>
            </a:r>
            <a:r>
              <a:rPr lang="en-US" sz="2400" i="1" dirty="0"/>
              <a:t>lingua </a:t>
            </a:r>
            <a:r>
              <a:rPr lang="en-US" sz="2400" i="1" dirty="0" err="1" smtClean="0"/>
              <a:t>plicata</a:t>
            </a:r>
            <a:r>
              <a:rPr lang="en-US" sz="2400" dirty="0" smtClean="0"/>
              <a:t>) and </a:t>
            </a:r>
            <a:r>
              <a:rPr lang="en-US" sz="2400" dirty="0"/>
              <a:t>a hairy tongue (lingua </a:t>
            </a:r>
            <a:r>
              <a:rPr lang="en-US" sz="2400" dirty="0" err="1"/>
              <a:t>villosa</a:t>
            </a:r>
            <a:r>
              <a:rPr lang="en-US" sz="2400" dirty="0"/>
              <a:t>) have an even rougher </a:t>
            </a:r>
            <a:r>
              <a:rPr lang="en-US" sz="2400" dirty="0" smtClean="0"/>
              <a:t>surface</a:t>
            </a:r>
            <a:r>
              <a:rPr lang="en-IN" sz="2400" dirty="0" smtClean="0"/>
              <a:t>.</a:t>
            </a:r>
            <a:endParaRPr lang="en-IN" sz="2400" dirty="0"/>
          </a:p>
        </p:txBody>
      </p:sp>
      <p:pic>
        <p:nvPicPr>
          <p:cNvPr id="4" name="Picture 3"/>
          <p:cNvPicPr>
            <a:picLocks noChangeAspect="1"/>
          </p:cNvPicPr>
          <p:nvPr/>
        </p:nvPicPr>
        <p:blipFill>
          <a:blip r:embed="rId2" cstate="print"/>
          <a:stretch>
            <a:fillRect/>
          </a:stretch>
        </p:blipFill>
        <p:spPr>
          <a:xfrm>
            <a:off x="1607828" y="4082797"/>
            <a:ext cx="6600117" cy="2276955"/>
          </a:xfrm>
          <a:prstGeom prst="rect">
            <a:avLst/>
          </a:prstGeom>
        </p:spPr>
      </p:pic>
      <p:sp>
        <p:nvSpPr>
          <p:cNvPr id="5" name="Slide Number Placeholder 4"/>
          <p:cNvSpPr>
            <a:spLocks noGrp="1"/>
          </p:cNvSpPr>
          <p:nvPr>
            <p:ph type="sldNum" sz="quarter" idx="12"/>
          </p:nvPr>
        </p:nvSpPr>
        <p:spPr/>
        <p:txBody>
          <a:bodyPr/>
          <a:lstStyle/>
          <a:p>
            <a:fld id="{7EEB799C-699E-40E0-9435-8006C0A32B75}" type="slidenum">
              <a:rPr lang="en-IN" smtClean="0"/>
              <a:pPr/>
              <a:t>20</a:t>
            </a:fld>
            <a:endParaRPr lang="en-IN"/>
          </a:p>
        </p:txBody>
      </p:sp>
    </p:spTree>
    <p:extLst>
      <p:ext uri="{BB962C8B-B14F-4D97-AF65-F5344CB8AC3E}">
        <p14:creationId xmlns="" xmlns:p14="http://schemas.microsoft.com/office/powerpoint/2010/main" val="23283778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US" sz="2400" dirty="0"/>
              <a:t>Both in healthy individuals and periodontitis patients with </a:t>
            </a:r>
            <a:r>
              <a:rPr lang="en-US" sz="2400" dirty="0" smtClean="0"/>
              <a:t>or without </a:t>
            </a:r>
            <a:r>
              <a:rPr lang="en-US" sz="2400" dirty="0"/>
              <a:t>complaints of oral halitosis, a significant positive </a:t>
            </a:r>
            <a:r>
              <a:rPr lang="en-US" sz="2400" dirty="0" smtClean="0"/>
              <a:t>correlation was </a:t>
            </a:r>
            <a:r>
              <a:rPr lang="en-US" sz="2400" dirty="0"/>
              <a:t>found between the presence or amount of tongue coating </a:t>
            </a:r>
            <a:r>
              <a:rPr lang="en-US" sz="2400" dirty="0" smtClean="0"/>
              <a:t>and levels </a:t>
            </a:r>
            <a:r>
              <a:rPr lang="en-US" sz="2400" dirty="0"/>
              <a:t>of VSCs and/or organoleptic scores of the mouth odor.</a:t>
            </a:r>
            <a:endParaRPr lang="en-IN" sz="2400"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21</a:t>
            </a:fld>
            <a:endParaRPr lang="en-IN"/>
          </a:p>
        </p:txBody>
      </p:sp>
    </p:spTree>
    <p:extLst>
      <p:ext uri="{BB962C8B-B14F-4D97-AF65-F5344CB8AC3E}">
        <p14:creationId xmlns="" xmlns:p14="http://schemas.microsoft.com/office/powerpoint/2010/main" val="16791326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dirty="0"/>
          </a:p>
        </p:txBody>
      </p:sp>
      <p:sp>
        <p:nvSpPr>
          <p:cNvPr id="3" name="Content Placeholder 2"/>
          <p:cNvSpPr>
            <a:spLocks noGrp="1"/>
          </p:cNvSpPr>
          <p:nvPr>
            <p:ph idx="1"/>
          </p:nvPr>
        </p:nvSpPr>
        <p:spPr/>
        <p:txBody>
          <a:bodyPr>
            <a:normAutofit/>
          </a:bodyPr>
          <a:lstStyle/>
          <a:p>
            <a:pPr marL="0" indent="0" algn="just">
              <a:lnSpc>
                <a:spcPct val="150000"/>
              </a:lnSpc>
              <a:buNone/>
            </a:pPr>
            <a:r>
              <a:rPr lang="en-IN" sz="2400" dirty="0" smtClean="0">
                <a:solidFill>
                  <a:schemeClr val="accent1">
                    <a:lumMod val="75000"/>
                  </a:schemeClr>
                </a:solidFill>
              </a:rPr>
              <a:t>PERIODONTAL INFECTIONS</a:t>
            </a:r>
          </a:p>
          <a:p>
            <a:pPr algn="just">
              <a:lnSpc>
                <a:spcPct val="150000"/>
              </a:lnSpc>
            </a:pPr>
            <a:r>
              <a:rPr lang="en-US" sz="2400" dirty="0" smtClean="0"/>
              <a:t>A </a:t>
            </a:r>
            <a:r>
              <a:rPr lang="en-US" sz="2400" dirty="0"/>
              <a:t>relationship between periodontitis and oral malodor has </a:t>
            </a:r>
            <a:r>
              <a:rPr lang="en-US" sz="2400" dirty="0" smtClean="0"/>
              <a:t>been shown</a:t>
            </a:r>
            <a:r>
              <a:rPr lang="en-US" sz="2400" dirty="0"/>
              <a:t>. However, not all patients with gingivitis and/or </a:t>
            </a:r>
            <a:r>
              <a:rPr lang="en-US" sz="2400" dirty="0" smtClean="0"/>
              <a:t>periodontitis </a:t>
            </a:r>
            <a:r>
              <a:rPr lang="en-IN" sz="2400" dirty="0" smtClean="0"/>
              <a:t>complain </a:t>
            </a:r>
            <a:r>
              <a:rPr lang="en-IN" sz="2400" dirty="0"/>
              <a:t>about bad breath</a:t>
            </a:r>
          </a:p>
        </p:txBody>
      </p:sp>
      <p:sp>
        <p:nvSpPr>
          <p:cNvPr id="4" name="Slide Number Placeholder 3"/>
          <p:cNvSpPr>
            <a:spLocks noGrp="1"/>
          </p:cNvSpPr>
          <p:nvPr>
            <p:ph type="sldNum" sz="quarter" idx="12"/>
          </p:nvPr>
        </p:nvSpPr>
        <p:spPr/>
        <p:txBody>
          <a:bodyPr/>
          <a:lstStyle/>
          <a:p>
            <a:fld id="{7EEB799C-699E-40E0-9435-8006C0A32B75}" type="slidenum">
              <a:rPr lang="en-IN" smtClean="0"/>
              <a:pPr/>
              <a:t>22</a:t>
            </a:fld>
            <a:endParaRPr lang="en-IN"/>
          </a:p>
        </p:txBody>
      </p:sp>
    </p:spTree>
    <p:extLst>
      <p:ext uri="{BB962C8B-B14F-4D97-AF65-F5344CB8AC3E}">
        <p14:creationId xmlns="" xmlns:p14="http://schemas.microsoft.com/office/powerpoint/2010/main" val="14454640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1006764"/>
            <a:ext cx="7633742" cy="4872829"/>
          </a:xfrm>
        </p:spPr>
        <p:txBody>
          <a:bodyPr>
            <a:noAutofit/>
          </a:bodyPr>
          <a:lstStyle/>
          <a:p>
            <a:pPr algn="just">
              <a:lnSpc>
                <a:spcPct val="150000"/>
              </a:lnSpc>
            </a:pPr>
            <a:r>
              <a:rPr lang="en-IN" sz="2400" dirty="0"/>
              <a:t>Moreover, methyl </a:t>
            </a:r>
            <a:r>
              <a:rPr lang="en-IN" sz="2400" dirty="0" err="1" smtClean="0"/>
              <a:t>mercaptan</a:t>
            </a:r>
            <a:r>
              <a:rPr lang="en-IN" sz="2400" dirty="0"/>
              <a:t> </a:t>
            </a:r>
            <a:r>
              <a:rPr lang="fr-FR" sz="2400" dirty="0" err="1" smtClean="0"/>
              <a:t>enhances</a:t>
            </a:r>
            <a:r>
              <a:rPr lang="fr-FR" sz="2400" dirty="0" smtClean="0"/>
              <a:t> </a:t>
            </a:r>
            <a:r>
              <a:rPr lang="fr-FR" sz="2400" dirty="0" err="1"/>
              <a:t>interstitial</a:t>
            </a:r>
            <a:r>
              <a:rPr lang="fr-FR" sz="2400" dirty="0"/>
              <a:t> </a:t>
            </a:r>
            <a:r>
              <a:rPr lang="fr-FR" sz="2400" dirty="0" err="1"/>
              <a:t>collagenase</a:t>
            </a:r>
            <a:r>
              <a:rPr lang="fr-FR" sz="2400" dirty="0"/>
              <a:t> production, interleukin-1 (</a:t>
            </a:r>
            <a:r>
              <a:rPr lang="fr-FR" sz="2400" dirty="0" smtClean="0"/>
              <a:t>IL-1) </a:t>
            </a:r>
            <a:r>
              <a:rPr lang="en-US" sz="2400" dirty="0" smtClean="0"/>
              <a:t>production </a:t>
            </a:r>
            <a:r>
              <a:rPr lang="en-US" sz="2400" dirty="0"/>
              <a:t>by mononuclear cells, and </a:t>
            </a:r>
            <a:r>
              <a:rPr lang="en-US" sz="2400" dirty="0" err="1"/>
              <a:t>cathepsin</a:t>
            </a:r>
            <a:r>
              <a:rPr lang="en-US" sz="2400" dirty="0"/>
              <a:t> B production, </a:t>
            </a:r>
            <a:r>
              <a:rPr lang="en-US" sz="2400" dirty="0" smtClean="0"/>
              <a:t>thus further </a:t>
            </a:r>
            <a:r>
              <a:rPr lang="en-US" sz="2400" dirty="0"/>
              <a:t>mediating connective tissue breakdown. </a:t>
            </a:r>
            <a:endParaRPr lang="en-US" sz="2400" dirty="0" smtClean="0"/>
          </a:p>
          <a:p>
            <a:pPr algn="just">
              <a:lnSpc>
                <a:spcPct val="150000"/>
              </a:lnSpc>
            </a:pPr>
            <a:r>
              <a:rPr lang="en-US" sz="2400" dirty="0" smtClean="0"/>
              <a:t>It </a:t>
            </a:r>
            <a:r>
              <a:rPr lang="en-US" sz="2400" dirty="0"/>
              <a:t>was also </a:t>
            </a:r>
            <a:r>
              <a:rPr lang="en-US" sz="2400" dirty="0" smtClean="0"/>
              <a:t>shown that </a:t>
            </a:r>
            <a:r>
              <a:rPr lang="en-US" sz="2400" dirty="0"/>
              <a:t>human gingival fibroblasts developed an affected </a:t>
            </a:r>
            <a:r>
              <a:rPr lang="en-US" sz="2400" dirty="0" smtClean="0"/>
              <a:t>cytoskeleton when </a:t>
            </a:r>
            <a:r>
              <a:rPr lang="en-US" sz="2400" dirty="0"/>
              <a:t>exposed to methyl </a:t>
            </a:r>
            <a:r>
              <a:rPr lang="en-US" sz="2400" dirty="0" err="1"/>
              <a:t>mercaptan</a:t>
            </a:r>
            <a:r>
              <a:rPr lang="en-US" sz="2400" dirty="0"/>
              <a:t>. The same gas alters </a:t>
            </a:r>
            <a:r>
              <a:rPr lang="en-US" sz="2400" dirty="0" smtClean="0"/>
              <a:t>cell proliferation </a:t>
            </a:r>
            <a:r>
              <a:rPr lang="en-US" sz="2400" dirty="0"/>
              <a:t>and migration. VSCs are also known to impede </a:t>
            </a:r>
            <a:r>
              <a:rPr lang="en-US" sz="2400" dirty="0" smtClean="0"/>
              <a:t>wound healing</a:t>
            </a:r>
            <a:r>
              <a:rPr lang="en-US" sz="2400" dirty="0"/>
              <a:t>. </a:t>
            </a:r>
            <a:endParaRPr lang="en-US" sz="2400" dirty="0" smtClean="0"/>
          </a:p>
        </p:txBody>
      </p:sp>
      <p:sp>
        <p:nvSpPr>
          <p:cNvPr id="2" name="Slide Number Placeholder 1"/>
          <p:cNvSpPr>
            <a:spLocks noGrp="1"/>
          </p:cNvSpPr>
          <p:nvPr>
            <p:ph type="sldNum" sz="quarter" idx="12"/>
          </p:nvPr>
        </p:nvSpPr>
        <p:spPr/>
        <p:txBody>
          <a:bodyPr/>
          <a:lstStyle/>
          <a:p>
            <a:fld id="{7EEB799C-699E-40E0-9435-8006C0A32B75}" type="slidenum">
              <a:rPr lang="en-IN" smtClean="0"/>
              <a:pPr/>
              <a:t>23</a:t>
            </a:fld>
            <a:endParaRPr lang="en-IN"/>
          </a:p>
        </p:txBody>
      </p:sp>
    </p:spTree>
    <p:extLst>
      <p:ext uri="{BB962C8B-B14F-4D97-AF65-F5344CB8AC3E}">
        <p14:creationId xmlns="" xmlns:p14="http://schemas.microsoft.com/office/powerpoint/2010/main" val="20112757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858982"/>
            <a:ext cx="7633742" cy="5020611"/>
          </a:xfrm>
        </p:spPr>
        <p:txBody>
          <a:bodyPr>
            <a:normAutofit/>
          </a:bodyPr>
          <a:lstStyle/>
          <a:p>
            <a:pPr marL="0" indent="0" algn="just">
              <a:lnSpc>
                <a:spcPct val="150000"/>
              </a:lnSpc>
              <a:buNone/>
            </a:pPr>
            <a:r>
              <a:rPr lang="en-IN" sz="2400" b="1" dirty="0">
                <a:solidFill>
                  <a:schemeClr val="accent1">
                    <a:lumMod val="75000"/>
                  </a:schemeClr>
                </a:solidFill>
              </a:rPr>
              <a:t>Dental </a:t>
            </a:r>
            <a:r>
              <a:rPr lang="en-IN" sz="2400" b="1" dirty="0" smtClean="0">
                <a:solidFill>
                  <a:schemeClr val="accent1">
                    <a:lumMod val="75000"/>
                  </a:schemeClr>
                </a:solidFill>
              </a:rPr>
              <a:t>disorders</a:t>
            </a:r>
          </a:p>
          <a:p>
            <a:pPr algn="just">
              <a:lnSpc>
                <a:spcPct val="150000"/>
              </a:lnSpc>
            </a:pPr>
            <a:r>
              <a:rPr lang="en-US" sz="2400" dirty="0" smtClean="0"/>
              <a:t>Possible </a:t>
            </a:r>
            <a:r>
              <a:rPr lang="en-US" sz="2400" dirty="0"/>
              <a:t>causes within the dentition are deep carious lesions with </a:t>
            </a:r>
            <a:r>
              <a:rPr lang="en-US" sz="2400" dirty="0" smtClean="0"/>
              <a:t>food impaction </a:t>
            </a:r>
            <a:r>
              <a:rPr lang="en-US" sz="2400" dirty="0"/>
              <a:t>and putrefaction, extraction wounds filled with a </a:t>
            </a:r>
            <a:r>
              <a:rPr lang="en-US" sz="2400" dirty="0" smtClean="0"/>
              <a:t>blood clot</a:t>
            </a:r>
            <a:r>
              <a:rPr lang="en-US" sz="2400" dirty="0"/>
              <a:t>, and purulent discharge leading to important putrefaction. </a:t>
            </a:r>
            <a:endParaRPr lang="en-US" sz="2400" dirty="0" smtClean="0"/>
          </a:p>
          <a:p>
            <a:pPr algn="just">
              <a:lnSpc>
                <a:spcPct val="150000"/>
              </a:lnSpc>
            </a:pPr>
            <a:r>
              <a:rPr lang="en-US" sz="2400" dirty="0" smtClean="0"/>
              <a:t>The</a:t>
            </a:r>
            <a:r>
              <a:rPr lang="en-US" sz="2400" dirty="0"/>
              <a:t> </a:t>
            </a:r>
            <a:r>
              <a:rPr lang="en-US" sz="2400" dirty="0" smtClean="0"/>
              <a:t>same </a:t>
            </a:r>
            <a:r>
              <a:rPr lang="en-US" sz="2400" dirty="0"/>
              <a:t>applies to interdental food impaction in large interdental </a:t>
            </a:r>
            <a:r>
              <a:rPr lang="en-US" sz="2400" dirty="0" smtClean="0"/>
              <a:t>areas and </a:t>
            </a:r>
            <a:r>
              <a:rPr lang="en-US" sz="2400" dirty="0"/>
              <a:t>crowding of teeth favor food entrapment and accumulation </a:t>
            </a:r>
            <a:r>
              <a:rPr lang="en-US" sz="2400" dirty="0" smtClean="0"/>
              <a:t>of </a:t>
            </a:r>
            <a:r>
              <a:rPr lang="en-IN" sz="2400" dirty="0" smtClean="0"/>
              <a:t>debris</a:t>
            </a:r>
            <a:r>
              <a:rPr lang="en-IN" sz="2400" dirty="0"/>
              <a:t>.</a:t>
            </a:r>
          </a:p>
        </p:txBody>
      </p:sp>
      <p:sp>
        <p:nvSpPr>
          <p:cNvPr id="2" name="Slide Number Placeholder 1"/>
          <p:cNvSpPr>
            <a:spLocks noGrp="1"/>
          </p:cNvSpPr>
          <p:nvPr>
            <p:ph type="sldNum" sz="quarter" idx="12"/>
          </p:nvPr>
        </p:nvSpPr>
        <p:spPr/>
        <p:txBody>
          <a:bodyPr/>
          <a:lstStyle/>
          <a:p>
            <a:fld id="{7EEB799C-699E-40E0-9435-8006C0A32B75}" type="slidenum">
              <a:rPr lang="en-IN" smtClean="0"/>
              <a:pPr/>
              <a:t>24</a:t>
            </a:fld>
            <a:endParaRPr lang="en-IN"/>
          </a:p>
        </p:txBody>
      </p:sp>
    </p:spTree>
    <p:extLst>
      <p:ext uri="{BB962C8B-B14F-4D97-AF65-F5344CB8AC3E}">
        <p14:creationId xmlns="" xmlns:p14="http://schemas.microsoft.com/office/powerpoint/2010/main" val="7078671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US" sz="2400" dirty="0"/>
              <a:t>Acrylic dentures, especially when kept continuously in </a:t>
            </a:r>
            <a:r>
              <a:rPr lang="en-US" sz="2400" dirty="0" smtClean="0"/>
              <a:t>the mouth </a:t>
            </a:r>
            <a:r>
              <a:rPr lang="en-US" sz="2400" dirty="0"/>
              <a:t>at night or not regularly cleaned, can also produce a </a:t>
            </a:r>
            <a:r>
              <a:rPr lang="en-US" sz="2400" dirty="0" smtClean="0"/>
              <a:t>typical smell</a:t>
            </a:r>
            <a:r>
              <a:rPr lang="en-US" sz="2400" dirty="0"/>
              <a:t>. </a:t>
            </a:r>
            <a:endParaRPr lang="en-US" sz="2400" dirty="0" smtClean="0"/>
          </a:p>
          <a:p>
            <a:pPr algn="just">
              <a:lnSpc>
                <a:spcPct val="150000"/>
              </a:lnSpc>
            </a:pPr>
            <a:r>
              <a:rPr lang="en-US" sz="2400" dirty="0" smtClean="0"/>
              <a:t>The </a:t>
            </a:r>
            <a:r>
              <a:rPr lang="en-US" sz="2400" dirty="0"/>
              <a:t>denture surface facing the gingiva is porous and </a:t>
            </a:r>
            <a:r>
              <a:rPr lang="en-US" sz="2400" dirty="0" smtClean="0"/>
              <a:t>retentive for </a:t>
            </a:r>
            <a:r>
              <a:rPr lang="en-US" sz="2400" dirty="0"/>
              <a:t>bacteria, yeasts, and debris, which are compounds needed </a:t>
            </a:r>
            <a:r>
              <a:rPr lang="en-US" sz="2400" dirty="0" smtClean="0"/>
              <a:t>for </a:t>
            </a:r>
            <a:r>
              <a:rPr lang="en-IN" sz="2400" dirty="0" smtClean="0"/>
              <a:t>putrefaction</a:t>
            </a:r>
            <a:r>
              <a:rPr lang="en-IN" sz="2400" dirty="0"/>
              <a:t>.</a:t>
            </a:r>
          </a:p>
        </p:txBody>
      </p:sp>
      <p:sp>
        <p:nvSpPr>
          <p:cNvPr id="4" name="Slide Number Placeholder 3"/>
          <p:cNvSpPr>
            <a:spLocks noGrp="1"/>
          </p:cNvSpPr>
          <p:nvPr>
            <p:ph type="sldNum" sz="quarter" idx="12"/>
          </p:nvPr>
        </p:nvSpPr>
        <p:spPr/>
        <p:txBody>
          <a:bodyPr/>
          <a:lstStyle/>
          <a:p>
            <a:fld id="{7EEB799C-699E-40E0-9435-8006C0A32B75}" type="slidenum">
              <a:rPr lang="en-IN" smtClean="0"/>
              <a:pPr/>
              <a:t>25</a:t>
            </a:fld>
            <a:endParaRPr lang="en-IN"/>
          </a:p>
        </p:txBody>
      </p:sp>
    </p:spTree>
    <p:extLst>
      <p:ext uri="{BB962C8B-B14F-4D97-AF65-F5344CB8AC3E}">
        <p14:creationId xmlns="" xmlns:p14="http://schemas.microsoft.com/office/powerpoint/2010/main" val="20789788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886692"/>
            <a:ext cx="7633742" cy="4992902"/>
          </a:xfrm>
        </p:spPr>
        <p:txBody>
          <a:bodyPr>
            <a:normAutofit fontScale="92500"/>
          </a:bodyPr>
          <a:lstStyle/>
          <a:p>
            <a:pPr marL="0" indent="0" algn="just">
              <a:lnSpc>
                <a:spcPct val="150000"/>
              </a:lnSpc>
              <a:buNone/>
            </a:pPr>
            <a:r>
              <a:rPr lang="en-IN" sz="2400" b="1" dirty="0">
                <a:solidFill>
                  <a:schemeClr val="accent1">
                    <a:lumMod val="75000"/>
                  </a:schemeClr>
                </a:solidFill>
              </a:rPr>
              <a:t>Dry </a:t>
            </a:r>
            <a:r>
              <a:rPr lang="en-IN" sz="2400" b="1" dirty="0" smtClean="0">
                <a:solidFill>
                  <a:schemeClr val="accent1">
                    <a:lumMod val="75000"/>
                  </a:schemeClr>
                </a:solidFill>
              </a:rPr>
              <a:t>mouth</a:t>
            </a:r>
          </a:p>
          <a:p>
            <a:pPr algn="just">
              <a:lnSpc>
                <a:spcPct val="150000"/>
              </a:lnSpc>
            </a:pPr>
            <a:r>
              <a:rPr lang="en-US" sz="2400" dirty="0" smtClean="0"/>
              <a:t>Saliva </a:t>
            </a:r>
            <a:r>
              <a:rPr lang="en-US" sz="2400" dirty="0"/>
              <a:t>has an important cleaning function in the oral cavity. </a:t>
            </a:r>
            <a:endParaRPr lang="en-US" sz="2400" dirty="0" smtClean="0"/>
          </a:p>
          <a:p>
            <a:pPr algn="just">
              <a:lnSpc>
                <a:spcPct val="150000"/>
              </a:lnSpc>
            </a:pPr>
            <a:r>
              <a:rPr lang="en-US" sz="2400" dirty="0" smtClean="0"/>
              <a:t>Patients</a:t>
            </a:r>
            <a:r>
              <a:rPr lang="en-US" sz="2400" dirty="0"/>
              <a:t> </a:t>
            </a:r>
            <a:r>
              <a:rPr lang="en-US" sz="2400" dirty="0" smtClean="0"/>
              <a:t>with </a:t>
            </a:r>
            <a:r>
              <a:rPr lang="en-US" sz="2400" dirty="0"/>
              <a:t>xerostomia often present with large amounts of plaque on </a:t>
            </a:r>
            <a:r>
              <a:rPr lang="en-US" sz="2400" dirty="0" smtClean="0"/>
              <a:t>teeth and </a:t>
            </a:r>
            <a:r>
              <a:rPr lang="en-US" sz="2400" dirty="0"/>
              <a:t>an extensive tongue coating. </a:t>
            </a:r>
            <a:endParaRPr lang="en-US" sz="2400" dirty="0" smtClean="0"/>
          </a:p>
          <a:p>
            <a:pPr algn="just">
              <a:lnSpc>
                <a:spcPct val="150000"/>
              </a:lnSpc>
            </a:pPr>
            <a:r>
              <a:rPr lang="en-US" sz="2400" dirty="0" smtClean="0"/>
              <a:t>The </a:t>
            </a:r>
            <a:r>
              <a:rPr lang="en-US" sz="2400" dirty="0"/>
              <a:t>increased microbial load and </a:t>
            </a:r>
            <a:r>
              <a:rPr lang="en-US" sz="2400" dirty="0" smtClean="0"/>
              <a:t>the escape </a:t>
            </a:r>
            <a:r>
              <a:rPr lang="en-US" sz="2400" dirty="0"/>
              <a:t>of VSCs when saliva is drying up explain the strong </a:t>
            </a:r>
            <a:r>
              <a:rPr lang="en-US" sz="2400" dirty="0" smtClean="0"/>
              <a:t>breath malodor</a:t>
            </a:r>
            <a:r>
              <a:rPr lang="en-US" sz="2400" dirty="0"/>
              <a:t>. </a:t>
            </a:r>
            <a:endParaRPr lang="en-US" sz="2400" dirty="0" smtClean="0"/>
          </a:p>
          <a:p>
            <a:pPr algn="just">
              <a:lnSpc>
                <a:spcPct val="150000"/>
              </a:lnSpc>
            </a:pPr>
            <a:r>
              <a:rPr lang="en-US" sz="2400" dirty="0" smtClean="0"/>
              <a:t>Other </a:t>
            </a:r>
            <a:r>
              <a:rPr lang="en-US" sz="2400" dirty="0"/>
              <a:t>causes of xerostomia are medication, alcohol abuse, </a:t>
            </a:r>
            <a:r>
              <a:rPr lang="en-US" sz="2400" dirty="0" err="1" smtClean="0"/>
              <a:t>Sjögren</a:t>
            </a:r>
            <a:r>
              <a:rPr lang="en-US" sz="2400" dirty="0"/>
              <a:t> </a:t>
            </a:r>
            <a:r>
              <a:rPr lang="en-US" sz="2400" dirty="0" smtClean="0"/>
              <a:t>syndrome </a:t>
            </a:r>
            <a:r>
              <a:rPr lang="en-US" sz="2400" dirty="0"/>
              <a:t>(a common autoimmune rheumatic disease), and diabetes</a:t>
            </a:r>
            <a:endParaRPr lang="en-IN" sz="2400" dirty="0"/>
          </a:p>
        </p:txBody>
      </p:sp>
      <p:sp>
        <p:nvSpPr>
          <p:cNvPr id="2" name="Slide Number Placeholder 1"/>
          <p:cNvSpPr>
            <a:spLocks noGrp="1"/>
          </p:cNvSpPr>
          <p:nvPr>
            <p:ph type="sldNum" sz="quarter" idx="12"/>
          </p:nvPr>
        </p:nvSpPr>
        <p:spPr/>
        <p:txBody>
          <a:bodyPr/>
          <a:lstStyle/>
          <a:p>
            <a:fld id="{7EEB799C-699E-40E0-9435-8006C0A32B75}" type="slidenum">
              <a:rPr lang="en-IN" smtClean="0"/>
              <a:pPr/>
              <a:t>26</a:t>
            </a:fld>
            <a:endParaRPr lang="en-IN"/>
          </a:p>
        </p:txBody>
      </p:sp>
    </p:spTree>
    <p:extLst>
      <p:ext uri="{BB962C8B-B14F-4D97-AF65-F5344CB8AC3E}">
        <p14:creationId xmlns="" xmlns:p14="http://schemas.microsoft.com/office/powerpoint/2010/main" val="14656448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err="1" smtClean="0"/>
              <a:t>Extraoral</a:t>
            </a:r>
            <a:r>
              <a:rPr lang="en-IN" dirty="0" smtClean="0"/>
              <a:t> causes</a:t>
            </a:r>
            <a:endParaRPr lang="en-IN" dirty="0"/>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en-US" sz="2400" dirty="0" err="1">
                <a:solidFill>
                  <a:schemeClr val="accent1">
                    <a:lumMod val="75000"/>
                  </a:schemeClr>
                </a:solidFill>
              </a:rPr>
              <a:t>Extraoral</a:t>
            </a:r>
            <a:r>
              <a:rPr lang="en-US" sz="2400" dirty="0">
                <a:solidFill>
                  <a:schemeClr val="accent1">
                    <a:lumMod val="75000"/>
                  </a:schemeClr>
                </a:solidFill>
              </a:rPr>
              <a:t> halitosis </a:t>
            </a:r>
            <a:r>
              <a:rPr lang="en-US" sz="2400" dirty="0"/>
              <a:t>can be subdivided into </a:t>
            </a:r>
            <a:r>
              <a:rPr lang="en-US" sz="2400" dirty="0">
                <a:solidFill>
                  <a:schemeClr val="accent5">
                    <a:lumMod val="50000"/>
                  </a:schemeClr>
                </a:solidFill>
              </a:rPr>
              <a:t>two types: </a:t>
            </a:r>
            <a:r>
              <a:rPr lang="en-US" sz="2400" dirty="0" smtClean="0">
                <a:solidFill>
                  <a:schemeClr val="accent5">
                    <a:lumMod val="50000"/>
                  </a:schemeClr>
                </a:solidFill>
              </a:rPr>
              <a:t>non–blood-borne halitosis </a:t>
            </a:r>
            <a:r>
              <a:rPr lang="en-US" sz="2400" dirty="0">
                <a:solidFill>
                  <a:schemeClr val="accent5">
                    <a:lumMod val="50000"/>
                  </a:schemeClr>
                </a:solidFill>
              </a:rPr>
              <a:t>and blood-borne halitosis. </a:t>
            </a:r>
            <a:endParaRPr lang="en-US" sz="2400" dirty="0" smtClean="0">
              <a:solidFill>
                <a:schemeClr val="accent5">
                  <a:lumMod val="50000"/>
                </a:schemeClr>
              </a:solidFill>
            </a:endParaRPr>
          </a:p>
          <a:p>
            <a:pPr algn="just">
              <a:lnSpc>
                <a:spcPct val="150000"/>
              </a:lnSpc>
            </a:pPr>
            <a:r>
              <a:rPr lang="en-US" sz="2400" dirty="0" smtClean="0"/>
              <a:t>Non–blood-borne halitosis is </a:t>
            </a:r>
            <a:r>
              <a:rPr lang="en-US" sz="2400" dirty="0"/>
              <a:t>uncommon, and most information about it comes from case reports.</a:t>
            </a:r>
          </a:p>
          <a:p>
            <a:pPr algn="just">
              <a:lnSpc>
                <a:spcPct val="150000"/>
              </a:lnSpc>
            </a:pPr>
            <a:r>
              <a:rPr lang="en-US" sz="2400" dirty="0"/>
              <a:t>Non–blood-borne halitosis encompasses, for example, </a:t>
            </a:r>
            <a:r>
              <a:rPr lang="en-US" sz="2400" dirty="0" smtClean="0"/>
              <a:t>throat infections</a:t>
            </a:r>
            <a:r>
              <a:rPr lang="en-US" sz="2400" dirty="0"/>
              <a:t>, nasal infections, infections of the respiratory system, </a:t>
            </a:r>
            <a:r>
              <a:rPr lang="en-US" sz="2400" dirty="0" smtClean="0"/>
              <a:t>lung diseases</a:t>
            </a:r>
            <a:r>
              <a:rPr lang="en-US" sz="2400" dirty="0"/>
              <a:t>, and stomach disorders.</a:t>
            </a:r>
            <a:endParaRPr lang="en-IN" sz="2400"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27</a:t>
            </a:fld>
            <a:endParaRPr lang="en-IN"/>
          </a:p>
        </p:txBody>
      </p:sp>
    </p:spTree>
    <p:extLst>
      <p:ext uri="{BB962C8B-B14F-4D97-AF65-F5344CB8AC3E}">
        <p14:creationId xmlns="" xmlns:p14="http://schemas.microsoft.com/office/powerpoint/2010/main" val="32492875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1034474"/>
            <a:ext cx="7633742" cy="4845120"/>
          </a:xfrm>
        </p:spPr>
        <p:txBody>
          <a:bodyPr>
            <a:normAutofit fontScale="92500" lnSpcReduction="20000"/>
          </a:bodyPr>
          <a:lstStyle/>
          <a:p>
            <a:pPr algn="just">
              <a:lnSpc>
                <a:spcPct val="150000"/>
              </a:lnSpc>
            </a:pPr>
            <a:r>
              <a:rPr lang="en-US" sz="2400" dirty="0">
                <a:solidFill>
                  <a:schemeClr val="accent5">
                    <a:lumMod val="50000"/>
                  </a:schemeClr>
                </a:solidFill>
              </a:rPr>
              <a:t>Blood-borne halitosis </a:t>
            </a:r>
            <a:r>
              <a:rPr lang="en-US" sz="2400" dirty="0"/>
              <a:t>is the result of bad-smelling metabolites </a:t>
            </a:r>
            <a:r>
              <a:rPr lang="en-US" sz="2400" dirty="0" smtClean="0"/>
              <a:t>that can </a:t>
            </a:r>
            <a:r>
              <a:rPr lang="en-US" sz="2400" dirty="0"/>
              <a:t>be formed or absorbed at any place in the body (e.g., the liver, </a:t>
            </a:r>
            <a:r>
              <a:rPr lang="en-US" sz="2400" dirty="0" smtClean="0"/>
              <a:t>the gut</a:t>
            </a:r>
            <a:r>
              <a:rPr lang="en-US" sz="2400" dirty="0"/>
              <a:t>) and transported by the bloodstream to the lungs. </a:t>
            </a:r>
            <a:endParaRPr lang="en-US" sz="2400" dirty="0" smtClean="0"/>
          </a:p>
          <a:p>
            <a:pPr algn="just">
              <a:lnSpc>
                <a:spcPct val="150000"/>
              </a:lnSpc>
            </a:pPr>
            <a:r>
              <a:rPr lang="en-US" sz="2400" dirty="0" smtClean="0"/>
              <a:t>Exhalation of these </a:t>
            </a:r>
            <a:r>
              <a:rPr lang="en-US" sz="2400" dirty="0"/>
              <a:t>volatiles in the alveolar air then causes halitosis, at least </a:t>
            </a:r>
            <a:r>
              <a:rPr lang="en-US" sz="2400" dirty="0" smtClean="0"/>
              <a:t>when the </a:t>
            </a:r>
            <a:r>
              <a:rPr lang="en-US" sz="2400" dirty="0"/>
              <a:t>concentrations of the bad-smelling metabolites are </a:t>
            </a:r>
            <a:r>
              <a:rPr lang="en-US" sz="2400" dirty="0" smtClean="0"/>
              <a:t>sufficiently high</a:t>
            </a:r>
            <a:r>
              <a:rPr lang="en-US" sz="2400" dirty="0"/>
              <a:t>. </a:t>
            </a:r>
            <a:endParaRPr lang="en-US" sz="2400" dirty="0" smtClean="0"/>
          </a:p>
          <a:p>
            <a:pPr algn="just">
              <a:lnSpc>
                <a:spcPct val="150000"/>
              </a:lnSpc>
            </a:pPr>
            <a:r>
              <a:rPr lang="en-US" sz="2400" dirty="0" smtClean="0"/>
              <a:t>The </a:t>
            </a:r>
            <a:r>
              <a:rPr lang="en-US" sz="2400" dirty="0" err="1"/>
              <a:t>crevicular</a:t>
            </a:r>
            <a:r>
              <a:rPr lang="en-US" sz="2400" dirty="0"/>
              <a:t> fluid reflects the circulating molecules in </a:t>
            </a:r>
            <a:r>
              <a:rPr lang="en-US" sz="2400" dirty="0" smtClean="0"/>
              <a:t>the blood </a:t>
            </a:r>
            <a:r>
              <a:rPr lang="en-US" sz="2400" dirty="0"/>
              <a:t>and can thus also play a relevant role, but due to the </a:t>
            </a:r>
            <a:r>
              <a:rPr lang="en-US" sz="2400" dirty="0" smtClean="0"/>
              <a:t>small amount</a:t>
            </a:r>
            <a:r>
              <a:rPr lang="en-US" sz="2400" dirty="0"/>
              <a:t>, probably not a very dominant one.</a:t>
            </a:r>
            <a:endParaRPr lang="en-IN" sz="2400" dirty="0"/>
          </a:p>
        </p:txBody>
      </p:sp>
      <p:sp>
        <p:nvSpPr>
          <p:cNvPr id="2" name="Slide Number Placeholder 1"/>
          <p:cNvSpPr>
            <a:spLocks noGrp="1"/>
          </p:cNvSpPr>
          <p:nvPr>
            <p:ph type="sldNum" sz="quarter" idx="12"/>
          </p:nvPr>
        </p:nvSpPr>
        <p:spPr/>
        <p:txBody>
          <a:bodyPr/>
          <a:lstStyle/>
          <a:p>
            <a:fld id="{7EEB799C-699E-40E0-9435-8006C0A32B75}" type="slidenum">
              <a:rPr lang="en-IN" smtClean="0"/>
              <a:pPr/>
              <a:t>28</a:t>
            </a:fld>
            <a:endParaRPr lang="en-IN"/>
          </a:p>
        </p:txBody>
      </p:sp>
    </p:spTree>
    <p:extLst>
      <p:ext uri="{BB962C8B-B14F-4D97-AF65-F5344CB8AC3E}">
        <p14:creationId xmlns="" xmlns:p14="http://schemas.microsoft.com/office/powerpoint/2010/main" val="2033652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b="1" dirty="0"/>
              <a:t>Fundamentals of </a:t>
            </a:r>
            <a:r>
              <a:rPr lang="en-IN" sz="4000" b="1" dirty="0" err="1"/>
              <a:t>malodor</a:t>
            </a:r>
            <a:r>
              <a:rPr lang="en-IN" sz="4000" b="1" dirty="0"/>
              <a:t> detection</a:t>
            </a:r>
            <a:endParaRPr lang="en-IN" sz="4000" dirty="0"/>
          </a:p>
        </p:txBody>
      </p:sp>
      <p:sp>
        <p:nvSpPr>
          <p:cNvPr id="3" name="Content Placeholder 2"/>
          <p:cNvSpPr>
            <a:spLocks noGrp="1"/>
          </p:cNvSpPr>
          <p:nvPr>
            <p:ph idx="1"/>
          </p:nvPr>
        </p:nvSpPr>
        <p:spPr/>
        <p:txBody>
          <a:bodyPr>
            <a:normAutofit fontScale="92500" lnSpcReduction="20000"/>
          </a:bodyPr>
          <a:lstStyle/>
          <a:p>
            <a:pPr algn="just">
              <a:lnSpc>
                <a:spcPct val="150000"/>
              </a:lnSpc>
            </a:pPr>
            <a:r>
              <a:rPr lang="en-US" dirty="0" smtClean="0"/>
              <a:t>The </a:t>
            </a:r>
            <a:r>
              <a:rPr lang="en-US" dirty="0"/>
              <a:t>breath of a person contains up to 150 different molecules. </a:t>
            </a:r>
            <a:endParaRPr lang="en-US" dirty="0" smtClean="0"/>
          </a:p>
          <a:p>
            <a:pPr marL="0" indent="0" algn="just">
              <a:lnSpc>
                <a:spcPct val="150000"/>
              </a:lnSpc>
              <a:buNone/>
            </a:pPr>
            <a:r>
              <a:rPr lang="en-US" dirty="0" smtClean="0"/>
              <a:t>The </a:t>
            </a:r>
            <a:r>
              <a:rPr lang="en-US" dirty="0"/>
              <a:t>perception of the molecules depends on the </a:t>
            </a:r>
            <a:r>
              <a:rPr lang="en-US" dirty="0" smtClean="0"/>
              <a:t>following factors:</a:t>
            </a:r>
          </a:p>
          <a:p>
            <a:pPr marL="457200" indent="-457200" algn="just">
              <a:lnSpc>
                <a:spcPct val="150000"/>
              </a:lnSpc>
              <a:buAutoNum type="arabicPeriod"/>
            </a:pPr>
            <a:r>
              <a:rPr lang="en-US" dirty="0" smtClean="0"/>
              <a:t>The </a:t>
            </a:r>
            <a:r>
              <a:rPr lang="en-US" dirty="0">
                <a:solidFill>
                  <a:srgbClr val="C00000"/>
                </a:solidFill>
              </a:rPr>
              <a:t>odor itself </a:t>
            </a:r>
            <a:r>
              <a:rPr lang="en-US" i="1" dirty="0">
                <a:solidFill>
                  <a:srgbClr val="C00000"/>
                </a:solidFill>
              </a:rPr>
              <a:t>(olfactory response</a:t>
            </a:r>
            <a:r>
              <a:rPr lang="en-US" i="1" dirty="0"/>
              <a:t>) </a:t>
            </a:r>
            <a:r>
              <a:rPr lang="en-US" dirty="0"/>
              <a:t>can be pleasant, </a:t>
            </a:r>
            <a:r>
              <a:rPr lang="en-US" dirty="0" smtClean="0"/>
              <a:t>unpleasant, </a:t>
            </a:r>
            <a:r>
              <a:rPr lang="en-IN" dirty="0" smtClean="0"/>
              <a:t>or </a:t>
            </a:r>
            <a:r>
              <a:rPr lang="en-IN" dirty="0"/>
              <a:t>even repulsive</a:t>
            </a:r>
            <a:r>
              <a:rPr lang="en-IN" dirty="0" smtClean="0"/>
              <a:t>.</a:t>
            </a:r>
          </a:p>
          <a:p>
            <a:pPr marL="457200" indent="-457200" algn="just">
              <a:lnSpc>
                <a:spcPct val="150000"/>
              </a:lnSpc>
              <a:buAutoNum type="arabicPeriod"/>
            </a:pPr>
            <a:r>
              <a:rPr lang="en-US" dirty="0" smtClean="0"/>
              <a:t> </a:t>
            </a:r>
            <a:r>
              <a:rPr lang="en-US" dirty="0"/>
              <a:t>Each particular molecule has its specific concentration before </a:t>
            </a:r>
            <a:r>
              <a:rPr lang="en-US" dirty="0" smtClean="0"/>
              <a:t>it can </a:t>
            </a:r>
            <a:r>
              <a:rPr lang="en-US" dirty="0"/>
              <a:t>be detected </a:t>
            </a:r>
            <a:r>
              <a:rPr lang="en-US" i="1" dirty="0">
                <a:solidFill>
                  <a:srgbClr val="C00000"/>
                </a:solidFill>
              </a:rPr>
              <a:t>(threshold concentration</a:t>
            </a:r>
            <a:r>
              <a:rPr lang="en-US" i="1" dirty="0" smtClean="0">
                <a:solidFill>
                  <a:srgbClr val="C00000"/>
                </a:solidFill>
              </a:rPr>
              <a:t>).</a:t>
            </a:r>
          </a:p>
          <a:p>
            <a:pPr marL="457200" indent="-457200" algn="just">
              <a:lnSpc>
                <a:spcPct val="150000"/>
              </a:lnSpc>
              <a:buAutoNum type="arabicPeriod"/>
            </a:pPr>
            <a:r>
              <a:rPr lang="en-US" dirty="0" smtClean="0"/>
              <a:t>The </a:t>
            </a:r>
            <a:r>
              <a:rPr lang="en-US" i="1" dirty="0">
                <a:solidFill>
                  <a:srgbClr val="C00000"/>
                </a:solidFill>
              </a:rPr>
              <a:t>odor power </a:t>
            </a:r>
            <a:r>
              <a:rPr lang="en-US" dirty="0"/>
              <a:t>is the extent of concentration that is necessary </a:t>
            </a:r>
            <a:r>
              <a:rPr lang="en-US" dirty="0" smtClean="0"/>
              <a:t>to increase </a:t>
            </a:r>
            <a:r>
              <a:rPr lang="en-US" dirty="0"/>
              <a:t>the odor score with one unit.</a:t>
            </a:r>
            <a:endParaRPr lang="en-IN"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29</a:t>
            </a:fld>
            <a:endParaRPr lang="en-IN"/>
          </a:p>
        </p:txBody>
      </p:sp>
    </p:spTree>
    <p:extLst>
      <p:ext uri="{BB962C8B-B14F-4D97-AF65-F5344CB8AC3E}">
        <p14:creationId xmlns="" xmlns:p14="http://schemas.microsoft.com/office/powerpoint/2010/main" val="3809666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8892" y="0"/>
            <a:ext cx="7738814" cy="564776"/>
          </a:xfrm>
        </p:spPr>
        <p:txBody>
          <a:bodyPr/>
          <a:lstStyle/>
          <a:p>
            <a:r>
              <a:rPr lang="en-US" sz="2800" b="1" u="sng" dirty="0" smtClean="0">
                <a:latin typeface="Times New Roman" pitchFamily="18" charset="0"/>
                <a:cs typeface="Times New Roman" pitchFamily="18" charset="0"/>
              </a:rPr>
              <a:t>content</a:t>
            </a:r>
            <a:endParaRPr lang="en-IN" sz="2800" b="1" u="sng" dirty="0">
              <a:latin typeface="Times New Roman" pitchFamily="18" charset="0"/>
              <a:cs typeface="Times New Roman" pitchFamily="18" charset="0"/>
            </a:endParaRPr>
          </a:p>
        </p:txBody>
      </p:sp>
      <p:sp>
        <p:nvSpPr>
          <p:cNvPr id="3" name="Subtitle 2"/>
          <p:cNvSpPr>
            <a:spLocks noGrp="1"/>
          </p:cNvSpPr>
          <p:nvPr>
            <p:ph type="subTitle" idx="1"/>
          </p:nvPr>
        </p:nvSpPr>
        <p:spPr>
          <a:xfrm>
            <a:off x="968187" y="793377"/>
            <a:ext cx="7879977" cy="5928100"/>
          </a:xfrm>
        </p:spPr>
        <p:txBody>
          <a:bodyPr>
            <a:normAutofit/>
          </a:bodyPr>
          <a:lstStyle/>
          <a:p>
            <a:pPr algn="l"/>
            <a:r>
              <a:rPr lang="en-US" sz="2000" b="0" i="1" dirty="0" smtClean="0">
                <a:latin typeface="Times New Roman" pitchFamily="18" charset="0"/>
                <a:cs typeface="Times New Roman" pitchFamily="18" charset="0"/>
              </a:rPr>
              <a:t>definition</a:t>
            </a:r>
            <a:endParaRPr lang="en-IN" sz="2000" b="0" i="1" dirty="0" smtClean="0">
              <a:latin typeface="Times New Roman" pitchFamily="18" charset="0"/>
              <a:cs typeface="Times New Roman" pitchFamily="18" charset="0"/>
            </a:endParaRPr>
          </a:p>
          <a:p>
            <a:pPr algn="l"/>
            <a:r>
              <a:rPr lang="en-IN" sz="2000" b="0" i="1" dirty="0" smtClean="0">
                <a:latin typeface="Times New Roman" pitchFamily="18" charset="0"/>
                <a:cs typeface="Times New Roman" pitchFamily="18" charset="0"/>
              </a:rPr>
              <a:t>Classification</a:t>
            </a:r>
          </a:p>
          <a:p>
            <a:pPr algn="l"/>
            <a:r>
              <a:rPr lang="en-IN" sz="2000" b="0" i="1" dirty="0" smtClean="0">
                <a:latin typeface="Times New Roman" pitchFamily="18" charset="0"/>
                <a:cs typeface="Times New Roman" pitchFamily="18" charset="0"/>
              </a:rPr>
              <a:t>Etiology</a:t>
            </a:r>
          </a:p>
          <a:p>
            <a:pPr algn="l"/>
            <a:r>
              <a:rPr lang="en-IN" sz="2000" b="0" i="1" dirty="0" smtClean="0">
                <a:latin typeface="Times New Roman" pitchFamily="18" charset="0"/>
                <a:cs typeface="Times New Roman" pitchFamily="18" charset="0"/>
              </a:rPr>
              <a:t> Pathogenesis</a:t>
            </a:r>
          </a:p>
          <a:p>
            <a:pPr algn="l"/>
            <a:r>
              <a:rPr lang="en-IN" sz="2000" b="0" i="1" dirty="0" smtClean="0">
                <a:latin typeface="Times New Roman" pitchFamily="18" charset="0"/>
                <a:cs typeface="Times New Roman" pitchFamily="18" charset="0"/>
              </a:rPr>
              <a:t>Diagnosis</a:t>
            </a:r>
            <a:endParaRPr lang="en-IN" sz="2000" b="0" i="1" dirty="0" smtClean="0">
              <a:latin typeface="Times New Roman" pitchFamily="18" charset="0"/>
              <a:cs typeface="Times New Roman" pitchFamily="18" charset="0"/>
            </a:endParaRPr>
          </a:p>
          <a:p>
            <a:pPr algn="l"/>
            <a:r>
              <a:rPr lang="en-IN" sz="2000" b="0" i="1" dirty="0" smtClean="0">
                <a:latin typeface="Times New Roman" pitchFamily="18" charset="0"/>
                <a:cs typeface="Times New Roman" pitchFamily="18" charset="0"/>
              </a:rPr>
              <a:t>Treatment Strategies to Control Halitosis</a:t>
            </a:r>
          </a:p>
          <a:p>
            <a:pPr algn="l"/>
            <a:r>
              <a:rPr lang="en-US" sz="2000" b="0" i="1" dirty="0" smtClean="0">
                <a:latin typeface="Times New Roman" pitchFamily="18" charset="0"/>
                <a:cs typeface="Times New Roman" pitchFamily="18" charset="0"/>
              </a:rPr>
              <a:t>Summary</a:t>
            </a:r>
          </a:p>
          <a:p>
            <a:pPr algn="l"/>
            <a:r>
              <a:rPr lang="en-US" sz="2000" b="0" i="1" dirty="0" smtClean="0">
                <a:latin typeface="Times New Roman" pitchFamily="18" charset="0"/>
                <a:cs typeface="Times New Roman" pitchFamily="18" charset="0"/>
              </a:rPr>
              <a:t>Reference </a:t>
            </a:r>
            <a:endParaRPr lang="en-IN" sz="2000" b="0" i="1"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EEB799C-699E-40E0-9435-8006C0A32B75}" type="slidenum">
              <a:rPr lang="en-IN" smtClean="0"/>
              <a:pPr/>
              <a:t>3</a:t>
            </a:fld>
            <a:endParaRPr lang="en-IN"/>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marL="0" indent="0" algn="just">
              <a:lnSpc>
                <a:spcPct val="150000"/>
              </a:lnSpc>
              <a:buNone/>
            </a:pPr>
            <a:r>
              <a:rPr lang="en-US" sz="2400" dirty="0" smtClean="0"/>
              <a:t>4. The </a:t>
            </a:r>
            <a:r>
              <a:rPr lang="en-US" sz="2400" i="1" dirty="0">
                <a:solidFill>
                  <a:srgbClr val="C00000"/>
                </a:solidFill>
              </a:rPr>
              <a:t>volatility</a:t>
            </a:r>
            <a:r>
              <a:rPr lang="en-US" sz="2400" i="1" dirty="0"/>
              <a:t> </a:t>
            </a:r>
            <a:r>
              <a:rPr lang="en-US" sz="2400" dirty="0"/>
              <a:t>of the compound: Malodorous molecules </a:t>
            </a:r>
            <a:r>
              <a:rPr lang="en-US" sz="2400" dirty="0" smtClean="0"/>
              <a:t>only express </a:t>
            </a:r>
            <a:r>
              <a:rPr lang="en-US" sz="2400" dirty="0"/>
              <a:t>themselves when they become </a:t>
            </a:r>
            <a:r>
              <a:rPr lang="en-US" sz="2400" dirty="0" smtClean="0"/>
              <a:t>volatile.</a:t>
            </a:r>
          </a:p>
          <a:p>
            <a:pPr marL="0" indent="0" algn="just">
              <a:lnSpc>
                <a:spcPct val="150000"/>
              </a:lnSpc>
              <a:buNone/>
            </a:pPr>
            <a:r>
              <a:rPr lang="en-US" sz="2400" dirty="0" smtClean="0"/>
              <a:t>5</a:t>
            </a:r>
            <a:r>
              <a:rPr lang="en-US" sz="2400" dirty="0"/>
              <a:t>. The </a:t>
            </a:r>
            <a:r>
              <a:rPr lang="en-US" sz="2400" i="1" dirty="0" err="1">
                <a:solidFill>
                  <a:srgbClr val="C00000"/>
                </a:solidFill>
              </a:rPr>
              <a:t>substantivity</a:t>
            </a:r>
            <a:r>
              <a:rPr lang="en-US" sz="2400" i="1" dirty="0">
                <a:solidFill>
                  <a:srgbClr val="C00000"/>
                </a:solidFill>
              </a:rPr>
              <a:t>: </a:t>
            </a:r>
            <a:r>
              <a:rPr lang="en-US" sz="2400" dirty="0"/>
              <a:t>The capacity of the molecule to stay </a:t>
            </a:r>
            <a:r>
              <a:rPr lang="en-US" sz="2400" dirty="0" smtClean="0"/>
              <a:t>present and </a:t>
            </a:r>
            <a:r>
              <a:rPr lang="en-US" sz="2400" dirty="0"/>
              <a:t>thus to remain the cause of smell.</a:t>
            </a:r>
            <a:endParaRPr lang="en-IN" sz="2400"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30</a:t>
            </a:fld>
            <a:endParaRPr lang="en-IN"/>
          </a:p>
        </p:txBody>
      </p:sp>
    </p:spTree>
    <p:extLst>
      <p:ext uri="{BB962C8B-B14F-4D97-AF65-F5344CB8AC3E}">
        <p14:creationId xmlns="" xmlns:p14="http://schemas.microsoft.com/office/powerpoint/2010/main" val="135612152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pPr algn="just">
              <a:lnSpc>
                <a:spcPct val="150000"/>
              </a:lnSpc>
            </a:pPr>
            <a:r>
              <a:rPr lang="en-IN" dirty="0" smtClean="0"/>
              <a:t>All types </a:t>
            </a:r>
            <a:r>
              <a:rPr lang="en-IN" dirty="0"/>
              <a:t>of </a:t>
            </a:r>
            <a:r>
              <a:rPr lang="en-IN" dirty="0" smtClean="0"/>
              <a:t>breath </a:t>
            </a:r>
            <a:r>
              <a:rPr lang="en-US" dirty="0" smtClean="0"/>
              <a:t>“measurements</a:t>
            </a:r>
            <a:r>
              <a:rPr lang="en-US" dirty="0"/>
              <a:t>” [</a:t>
            </a:r>
            <a:r>
              <a:rPr lang="en-US" dirty="0">
                <a:solidFill>
                  <a:srgbClr val="C00000"/>
                </a:solidFill>
              </a:rPr>
              <a:t>gas chromatography (GC), portable </a:t>
            </a:r>
            <a:r>
              <a:rPr lang="en-US" dirty="0" smtClean="0">
                <a:solidFill>
                  <a:srgbClr val="C00000"/>
                </a:solidFill>
              </a:rPr>
              <a:t>breath analyzers </a:t>
            </a:r>
            <a:r>
              <a:rPr lang="en-US" dirty="0">
                <a:solidFill>
                  <a:srgbClr val="C00000"/>
                </a:solidFill>
              </a:rPr>
              <a:t>(e.g., </a:t>
            </a:r>
            <a:r>
              <a:rPr lang="en-US" dirty="0" err="1">
                <a:solidFill>
                  <a:srgbClr val="C00000"/>
                </a:solidFill>
              </a:rPr>
              <a:t>Halimeter</a:t>
            </a:r>
            <a:r>
              <a:rPr lang="en-US" dirty="0">
                <a:solidFill>
                  <a:srgbClr val="C00000"/>
                </a:solidFill>
              </a:rPr>
              <a:t>, </a:t>
            </a:r>
            <a:r>
              <a:rPr lang="en-US" dirty="0" err="1">
                <a:solidFill>
                  <a:srgbClr val="C00000"/>
                </a:solidFill>
              </a:rPr>
              <a:t>Interscan</a:t>
            </a:r>
            <a:r>
              <a:rPr lang="en-US" dirty="0">
                <a:solidFill>
                  <a:srgbClr val="C00000"/>
                </a:solidFill>
              </a:rPr>
              <a:t>, Chatsworth, </a:t>
            </a:r>
            <a:r>
              <a:rPr lang="en-US" dirty="0" err="1">
                <a:solidFill>
                  <a:srgbClr val="C00000"/>
                </a:solidFill>
              </a:rPr>
              <a:t>Calif</a:t>
            </a:r>
            <a:r>
              <a:rPr lang="en-US" dirty="0">
                <a:solidFill>
                  <a:srgbClr val="C00000"/>
                </a:solidFill>
              </a:rPr>
              <a:t>)</a:t>
            </a:r>
            <a:r>
              <a:rPr lang="en-US" dirty="0"/>
              <a:t>] require </a:t>
            </a:r>
            <a:r>
              <a:rPr lang="en-US" dirty="0" smtClean="0"/>
              <a:t>log transformation </a:t>
            </a:r>
            <a:r>
              <a:rPr lang="en-US" dirty="0"/>
              <a:t>to be comparable with organoleptic scores.</a:t>
            </a:r>
            <a:endParaRPr lang="en-IN"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31</a:t>
            </a:fld>
            <a:endParaRPr lang="en-IN"/>
          </a:p>
        </p:txBody>
      </p:sp>
    </p:spTree>
    <p:extLst>
      <p:ext uri="{BB962C8B-B14F-4D97-AF65-F5344CB8AC3E}">
        <p14:creationId xmlns="" xmlns:p14="http://schemas.microsoft.com/office/powerpoint/2010/main" val="116338971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a:t>Diagnosis of </a:t>
            </a:r>
            <a:r>
              <a:rPr lang="en-IN" sz="4400" b="1" dirty="0" err="1"/>
              <a:t>malodor</a:t>
            </a:r>
            <a:endParaRPr lang="en-IN" sz="4400" dirty="0"/>
          </a:p>
        </p:txBody>
      </p:sp>
      <p:sp>
        <p:nvSpPr>
          <p:cNvPr id="3" name="Content Placeholder 2"/>
          <p:cNvSpPr>
            <a:spLocks noGrp="1"/>
          </p:cNvSpPr>
          <p:nvPr>
            <p:ph idx="1"/>
          </p:nvPr>
        </p:nvSpPr>
        <p:spPr/>
        <p:txBody>
          <a:bodyPr>
            <a:normAutofit/>
          </a:bodyPr>
          <a:lstStyle/>
          <a:p>
            <a:pPr algn="just"/>
            <a:r>
              <a:rPr lang="en-IN" sz="2400" dirty="0" err="1"/>
              <a:t>Preconsultation</a:t>
            </a:r>
            <a:r>
              <a:rPr lang="en-IN" sz="2400" dirty="0"/>
              <a:t> patient information</a:t>
            </a:r>
          </a:p>
          <a:p>
            <a:pPr algn="just"/>
            <a:r>
              <a:rPr lang="en-IN" sz="2400" dirty="0"/>
              <a:t>Anamnesis</a:t>
            </a:r>
          </a:p>
          <a:p>
            <a:pPr algn="just"/>
            <a:r>
              <a:rPr lang="en-IN" sz="2400" dirty="0"/>
              <a:t>Organoleptic examination</a:t>
            </a:r>
          </a:p>
          <a:p>
            <a:pPr algn="just"/>
            <a:r>
              <a:rPr lang="en-US" sz="2400" dirty="0"/>
              <a:t>Examination of the breath with portable sulfur monitor</a:t>
            </a:r>
          </a:p>
          <a:p>
            <a:pPr algn="just"/>
            <a:r>
              <a:rPr lang="en-IN" sz="2400" dirty="0"/>
              <a:t>Oropharyngeal examination</a:t>
            </a:r>
          </a:p>
          <a:p>
            <a:pPr algn="just"/>
            <a:r>
              <a:rPr lang="en-US" sz="2400" dirty="0"/>
              <a:t>Explanation of halitosis and instructions for oral hygiene</a:t>
            </a:r>
          </a:p>
          <a:p>
            <a:pPr algn="just"/>
            <a:r>
              <a:rPr lang="en-US" sz="2400" dirty="0"/>
              <a:t>If necessary, explanation of additional therapy</a:t>
            </a:r>
            <a:endParaRPr lang="en-IN" sz="2400"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32</a:t>
            </a:fld>
            <a:endParaRPr lang="en-IN"/>
          </a:p>
        </p:txBody>
      </p:sp>
    </p:spTree>
    <p:extLst>
      <p:ext uri="{BB962C8B-B14F-4D97-AF65-F5344CB8AC3E}">
        <p14:creationId xmlns="" xmlns:p14="http://schemas.microsoft.com/office/powerpoint/2010/main" val="25060503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a:t>Organoleptic rating</a:t>
            </a:r>
            <a:endParaRPr lang="en-IN" sz="4400" dirty="0"/>
          </a:p>
        </p:txBody>
      </p:sp>
      <p:sp>
        <p:nvSpPr>
          <p:cNvPr id="3" name="Content Placeholder 2"/>
          <p:cNvSpPr>
            <a:spLocks noGrp="1"/>
          </p:cNvSpPr>
          <p:nvPr>
            <p:ph idx="1"/>
          </p:nvPr>
        </p:nvSpPr>
        <p:spPr/>
        <p:txBody>
          <a:bodyPr/>
          <a:lstStyle/>
          <a:p>
            <a:pPr algn="just">
              <a:lnSpc>
                <a:spcPct val="150000"/>
              </a:lnSpc>
            </a:pPr>
            <a:r>
              <a:rPr lang="en-US" dirty="0" smtClean="0"/>
              <a:t>Gold standard </a:t>
            </a:r>
            <a:r>
              <a:rPr lang="en-US" dirty="0"/>
              <a:t>in the examination of breath malodor. </a:t>
            </a:r>
            <a:endParaRPr lang="en-US" dirty="0" smtClean="0"/>
          </a:p>
          <a:p>
            <a:pPr algn="just">
              <a:lnSpc>
                <a:spcPct val="150000"/>
              </a:lnSpc>
            </a:pPr>
            <a:r>
              <a:rPr lang="en-US" dirty="0" smtClean="0"/>
              <a:t>It </a:t>
            </a:r>
            <a:r>
              <a:rPr lang="en-US" dirty="0"/>
              <a:t>is </a:t>
            </a:r>
            <a:r>
              <a:rPr lang="en-US" dirty="0" smtClean="0"/>
              <a:t>the easiest </a:t>
            </a:r>
            <a:r>
              <a:rPr lang="en-US" dirty="0"/>
              <a:t>and most often used method because it gives a reflection of </a:t>
            </a:r>
            <a:r>
              <a:rPr lang="en-US" dirty="0" smtClean="0"/>
              <a:t>the everyday </a:t>
            </a:r>
            <a:r>
              <a:rPr lang="en-US" dirty="0"/>
              <a:t>situation when halitosis is noticed. </a:t>
            </a:r>
            <a:endParaRPr lang="en-US" dirty="0" smtClean="0"/>
          </a:p>
          <a:p>
            <a:pPr algn="just">
              <a:lnSpc>
                <a:spcPct val="150000"/>
              </a:lnSpc>
            </a:pPr>
            <a:r>
              <a:rPr lang="en-US" dirty="0" smtClean="0"/>
              <a:t>Moreover</a:t>
            </a:r>
            <a:r>
              <a:rPr lang="en-US" dirty="0"/>
              <a:t>, the </a:t>
            </a:r>
            <a:r>
              <a:rPr lang="en-US" dirty="0" smtClean="0"/>
              <a:t>human nose </a:t>
            </a:r>
            <a:r>
              <a:rPr lang="en-US" dirty="0"/>
              <a:t>can smell 10,000 different odors, many more than any device </a:t>
            </a:r>
            <a:r>
              <a:rPr lang="en-US" dirty="0" smtClean="0"/>
              <a:t>on </a:t>
            </a:r>
            <a:r>
              <a:rPr lang="en-IN" dirty="0" smtClean="0"/>
              <a:t>the </a:t>
            </a:r>
            <a:r>
              <a:rPr lang="en-IN" dirty="0"/>
              <a:t>market.</a:t>
            </a:r>
          </a:p>
        </p:txBody>
      </p:sp>
      <p:sp>
        <p:nvSpPr>
          <p:cNvPr id="4" name="Slide Number Placeholder 3"/>
          <p:cNvSpPr>
            <a:spLocks noGrp="1"/>
          </p:cNvSpPr>
          <p:nvPr>
            <p:ph type="sldNum" sz="quarter" idx="12"/>
          </p:nvPr>
        </p:nvSpPr>
        <p:spPr/>
        <p:txBody>
          <a:bodyPr/>
          <a:lstStyle/>
          <a:p>
            <a:fld id="{7EEB799C-699E-40E0-9435-8006C0A32B75}" type="slidenum">
              <a:rPr lang="en-IN" smtClean="0"/>
              <a:pPr/>
              <a:t>33</a:t>
            </a:fld>
            <a:endParaRPr lang="en-IN"/>
          </a:p>
        </p:txBody>
      </p:sp>
    </p:spTree>
    <p:extLst>
      <p:ext uri="{BB962C8B-B14F-4D97-AF65-F5344CB8AC3E}">
        <p14:creationId xmlns="" xmlns:p14="http://schemas.microsoft.com/office/powerpoint/2010/main" val="21771728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711200"/>
            <a:ext cx="7633742" cy="5168393"/>
          </a:xfrm>
        </p:spPr>
        <p:txBody>
          <a:bodyPr>
            <a:normAutofit/>
          </a:bodyPr>
          <a:lstStyle/>
          <a:p>
            <a:pPr algn="just"/>
            <a:r>
              <a:rPr lang="en-US" sz="2400" dirty="0"/>
              <a:t>In an organoleptic evaluation, a trained and </a:t>
            </a:r>
            <a:r>
              <a:rPr lang="en-US" sz="2400" dirty="0" smtClean="0"/>
              <a:t>preferably calibrated </a:t>
            </a:r>
            <a:r>
              <a:rPr lang="en-US" sz="2400" dirty="0"/>
              <a:t>“judge” sniffs the expired air and assesses whether it </a:t>
            </a:r>
            <a:r>
              <a:rPr lang="en-US" sz="2400" dirty="0" smtClean="0"/>
              <a:t>is unpleasant </a:t>
            </a:r>
            <a:r>
              <a:rPr lang="en-US" sz="2400" dirty="0"/>
              <a:t>by using an intensity rating. </a:t>
            </a:r>
            <a:endParaRPr lang="en-US" sz="2400" dirty="0" smtClean="0"/>
          </a:p>
          <a:p>
            <a:pPr algn="just"/>
            <a:r>
              <a:rPr lang="en-US" sz="2400" dirty="0" smtClean="0">
                <a:solidFill>
                  <a:srgbClr val="002060"/>
                </a:solidFill>
              </a:rPr>
              <a:t>Scoring </a:t>
            </a:r>
            <a:r>
              <a:rPr lang="en-US" sz="2400" dirty="0">
                <a:solidFill>
                  <a:srgbClr val="002060"/>
                </a:solidFill>
              </a:rPr>
              <a:t>is normally </a:t>
            </a:r>
            <a:r>
              <a:rPr lang="en-US" sz="2400" dirty="0" smtClean="0">
                <a:solidFill>
                  <a:srgbClr val="002060"/>
                </a:solidFill>
              </a:rPr>
              <a:t>done according </a:t>
            </a:r>
            <a:r>
              <a:rPr lang="en-US" sz="2400" dirty="0">
                <a:solidFill>
                  <a:srgbClr val="002060"/>
                </a:solidFill>
              </a:rPr>
              <a:t>to the intensity scale of Rosenberg, </a:t>
            </a:r>
            <a:r>
              <a:rPr lang="en-US" sz="2400" dirty="0" smtClean="0">
                <a:solidFill>
                  <a:srgbClr val="002060"/>
                </a:solidFill>
              </a:rPr>
              <a:t>where</a:t>
            </a:r>
          </a:p>
          <a:p>
            <a:pPr lvl="1" algn="just"/>
            <a:r>
              <a:rPr lang="en-US" sz="2000" dirty="0" smtClean="0">
                <a:solidFill>
                  <a:srgbClr val="002060"/>
                </a:solidFill>
              </a:rPr>
              <a:t>0 </a:t>
            </a:r>
            <a:r>
              <a:rPr lang="en-US" sz="2000" dirty="0">
                <a:solidFill>
                  <a:srgbClr val="002060"/>
                </a:solidFill>
              </a:rPr>
              <a:t>represents </a:t>
            </a:r>
            <a:r>
              <a:rPr lang="en-US" sz="2000" dirty="0" smtClean="0">
                <a:solidFill>
                  <a:srgbClr val="002060"/>
                </a:solidFill>
              </a:rPr>
              <a:t>the absence </a:t>
            </a:r>
            <a:r>
              <a:rPr lang="en-US" sz="2000" dirty="0">
                <a:solidFill>
                  <a:srgbClr val="002060"/>
                </a:solidFill>
              </a:rPr>
              <a:t>of odor, </a:t>
            </a:r>
            <a:endParaRPr lang="en-US" sz="2000" dirty="0" smtClean="0">
              <a:solidFill>
                <a:srgbClr val="002060"/>
              </a:solidFill>
            </a:endParaRPr>
          </a:p>
          <a:p>
            <a:pPr lvl="1" algn="just"/>
            <a:r>
              <a:rPr lang="en-US" sz="2000" dirty="0" smtClean="0">
                <a:solidFill>
                  <a:srgbClr val="002060"/>
                </a:solidFill>
              </a:rPr>
              <a:t>1 </a:t>
            </a:r>
            <a:r>
              <a:rPr lang="en-US" sz="2000" dirty="0">
                <a:solidFill>
                  <a:srgbClr val="002060"/>
                </a:solidFill>
              </a:rPr>
              <a:t>is barely noticeable odor, </a:t>
            </a:r>
            <a:endParaRPr lang="en-US" sz="2000" dirty="0" smtClean="0">
              <a:solidFill>
                <a:srgbClr val="002060"/>
              </a:solidFill>
            </a:endParaRPr>
          </a:p>
          <a:p>
            <a:pPr lvl="1" algn="just"/>
            <a:r>
              <a:rPr lang="en-US" sz="2000" dirty="0" smtClean="0">
                <a:solidFill>
                  <a:srgbClr val="002060"/>
                </a:solidFill>
              </a:rPr>
              <a:t>2 </a:t>
            </a:r>
            <a:r>
              <a:rPr lang="en-US" sz="2000" dirty="0">
                <a:solidFill>
                  <a:srgbClr val="002060"/>
                </a:solidFill>
              </a:rPr>
              <a:t>is slight malodor, </a:t>
            </a:r>
            <a:endParaRPr lang="en-US" sz="2000" dirty="0" smtClean="0">
              <a:solidFill>
                <a:srgbClr val="002060"/>
              </a:solidFill>
            </a:endParaRPr>
          </a:p>
          <a:p>
            <a:pPr lvl="1" algn="just"/>
            <a:r>
              <a:rPr lang="en-US" sz="2000" dirty="0" smtClean="0">
                <a:solidFill>
                  <a:srgbClr val="002060"/>
                </a:solidFill>
              </a:rPr>
              <a:t>3 is moderate </a:t>
            </a:r>
            <a:r>
              <a:rPr lang="en-US" sz="2000" dirty="0">
                <a:solidFill>
                  <a:srgbClr val="002060"/>
                </a:solidFill>
              </a:rPr>
              <a:t>malodor, </a:t>
            </a:r>
            <a:endParaRPr lang="en-US" sz="2000" dirty="0" smtClean="0">
              <a:solidFill>
                <a:srgbClr val="002060"/>
              </a:solidFill>
            </a:endParaRPr>
          </a:p>
          <a:p>
            <a:pPr lvl="1" algn="just"/>
            <a:r>
              <a:rPr lang="en-US" sz="2000" dirty="0" smtClean="0">
                <a:solidFill>
                  <a:srgbClr val="002060"/>
                </a:solidFill>
              </a:rPr>
              <a:t>4 </a:t>
            </a:r>
            <a:r>
              <a:rPr lang="en-US" sz="2000" dirty="0">
                <a:solidFill>
                  <a:srgbClr val="002060"/>
                </a:solidFill>
              </a:rPr>
              <a:t>is strong malodor, and </a:t>
            </a:r>
            <a:endParaRPr lang="en-US" sz="2000" dirty="0" smtClean="0">
              <a:solidFill>
                <a:srgbClr val="002060"/>
              </a:solidFill>
            </a:endParaRPr>
          </a:p>
          <a:p>
            <a:pPr lvl="1" algn="just"/>
            <a:r>
              <a:rPr lang="en-US" sz="2000" dirty="0" smtClean="0">
                <a:solidFill>
                  <a:srgbClr val="002060"/>
                </a:solidFill>
              </a:rPr>
              <a:t>5 </a:t>
            </a:r>
            <a:r>
              <a:rPr lang="en-US" sz="2000" dirty="0">
                <a:solidFill>
                  <a:srgbClr val="002060"/>
                </a:solidFill>
              </a:rPr>
              <a:t>is severe malodor. </a:t>
            </a:r>
            <a:endParaRPr lang="en-US" sz="2000" dirty="0" smtClean="0">
              <a:solidFill>
                <a:srgbClr val="002060"/>
              </a:solidFill>
            </a:endParaRPr>
          </a:p>
        </p:txBody>
      </p:sp>
      <p:sp>
        <p:nvSpPr>
          <p:cNvPr id="2" name="Slide Number Placeholder 1"/>
          <p:cNvSpPr>
            <a:spLocks noGrp="1"/>
          </p:cNvSpPr>
          <p:nvPr>
            <p:ph type="sldNum" sz="quarter" idx="12"/>
          </p:nvPr>
        </p:nvSpPr>
        <p:spPr/>
        <p:txBody>
          <a:bodyPr/>
          <a:lstStyle/>
          <a:p>
            <a:fld id="{7EEB799C-699E-40E0-9435-8006C0A32B75}" type="slidenum">
              <a:rPr lang="en-IN" smtClean="0"/>
              <a:pPr/>
              <a:t>34</a:t>
            </a:fld>
            <a:endParaRPr lang="en-IN"/>
          </a:p>
        </p:txBody>
      </p:sp>
    </p:spTree>
    <p:extLst>
      <p:ext uri="{BB962C8B-B14F-4D97-AF65-F5344CB8AC3E}">
        <p14:creationId xmlns="" xmlns:p14="http://schemas.microsoft.com/office/powerpoint/2010/main" val="38391645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498764"/>
            <a:ext cx="7633742" cy="6086763"/>
          </a:xfrm>
        </p:spPr>
        <p:txBody>
          <a:bodyPr>
            <a:noAutofit/>
          </a:bodyPr>
          <a:lstStyle/>
          <a:p>
            <a:pPr marL="0" indent="0" algn="just">
              <a:buNone/>
            </a:pPr>
            <a:r>
              <a:rPr lang="en-US" dirty="0"/>
              <a:t>In an organoleptic assessment, the judge smells a series of </a:t>
            </a:r>
            <a:r>
              <a:rPr lang="en-US" dirty="0" smtClean="0"/>
              <a:t>air samples as </a:t>
            </a:r>
            <a:r>
              <a:rPr lang="en-US" dirty="0"/>
              <a:t>follows:</a:t>
            </a:r>
          </a:p>
          <a:p>
            <a:pPr algn="just"/>
            <a:r>
              <a:rPr lang="en-US" i="1" dirty="0" smtClean="0">
                <a:solidFill>
                  <a:srgbClr val="C00000"/>
                </a:solidFill>
              </a:rPr>
              <a:t>Nasal </a:t>
            </a:r>
            <a:r>
              <a:rPr lang="en-US" i="1" dirty="0">
                <a:solidFill>
                  <a:srgbClr val="C00000"/>
                </a:solidFill>
              </a:rPr>
              <a:t>breath odor: </a:t>
            </a:r>
            <a:r>
              <a:rPr lang="en-US" dirty="0"/>
              <a:t>The subject expires through the nose </a:t>
            </a:r>
            <a:r>
              <a:rPr lang="en-US" dirty="0" smtClean="0"/>
              <a:t>while keeping </a:t>
            </a:r>
            <a:r>
              <a:rPr lang="en-US" dirty="0"/>
              <a:t>the mouth closed. When the nasal expiration </a:t>
            </a:r>
            <a:r>
              <a:rPr lang="en-US" dirty="0" smtClean="0"/>
              <a:t>is malodorous </a:t>
            </a:r>
            <a:r>
              <a:rPr lang="en-US" dirty="0"/>
              <a:t>yet the air expired through the mouth is not, </a:t>
            </a:r>
            <a:r>
              <a:rPr lang="en-US" dirty="0" smtClean="0"/>
              <a:t>an ENT </a:t>
            </a:r>
            <a:r>
              <a:rPr lang="en-US" dirty="0"/>
              <a:t>problem can be suspected.</a:t>
            </a:r>
          </a:p>
          <a:p>
            <a:pPr algn="just"/>
            <a:r>
              <a:rPr lang="en-US" i="1" dirty="0" smtClean="0">
                <a:solidFill>
                  <a:srgbClr val="C00000"/>
                </a:solidFill>
              </a:rPr>
              <a:t>Oral </a:t>
            </a:r>
            <a:r>
              <a:rPr lang="en-US" i="1" dirty="0">
                <a:solidFill>
                  <a:srgbClr val="C00000"/>
                </a:solidFill>
              </a:rPr>
              <a:t>cavity odor: </a:t>
            </a:r>
            <a:r>
              <a:rPr lang="en-US" dirty="0"/>
              <a:t>The subject opens the mouth and refrains </a:t>
            </a:r>
            <a:r>
              <a:rPr lang="en-US" dirty="0" smtClean="0"/>
              <a:t>from breathing </a:t>
            </a:r>
            <a:r>
              <a:rPr lang="en-US" dirty="0"/>
              <a:t>while the judge places his or her nose close to </a:t>
            </a:r>
            <a:r>
              <a:rPr lang="en-US" dirty="0" smtClean="0"/>
              <a:t>the mouth </a:t>
            </a:r>
            <a:r>
              <a:rPr lang="en-US" dirty="0"/>
              <a:t>opening (approximately 10 cm from the </a:t>
            </a:r>
            <a:r>
              <a:rPr lang="en-US" dirty="0" smtClean="0"/>
              <a:t>patient’s </a:t>
            </a:r>
            <a:r>
              <a:rPr lang="en-IN" dirty="0" smtClean="0"/>
              <a:t>mouth).</a:t>
            </a:r>
          </a:p>
          <a:p>
            <a:pPr algn="just"/>
            <a:r>
              <a:rPr lang="en-US" i="1" dirty="0">
                <a:solidFill>
                  <a:srgbClr val="C00000"/>
                </a:solidFill>
              </a:rPr>
              <a:t>Oral cavity odor: </a:t>
            </a:r>
            <a:r>
              <a:rPr lang="en-US" dirty="0"/>
              <a:t>The patient counts from 1 to 10. This </a:t>
            </a:r>
            <a:r>
              <a:rPr lang="en-US" dirty="0" smtClean="0"/>
              <a:t>reveals the </a:t>
            </a:r>
            <a:r>
              <a:rPr lang="en-US" dirty="0"/>
              <a:t>same as described earlier, but favors oral malodor </a:t>
            </a:r>
            <a:r>
              <a:rPr lang="en-US" dirty="0" smtClean="0"/>
              <a:t>because of </a:t>
            </a:r>
            <a:r>
              <a:rPr lang="en-US" dirty="0"/>
              <a:t>drying of the palatal and tongue mucosa.</a:t>
            </a:r>
          </a:p>
          <a:p>
            <a:pPr algn="just"/>
            <a:r>
              <a:rPr lang="en-US" i="1" dirty="0" smtClean="0">
                <a:solidFill>
                  <a:srgbClr val="C00000"/>
                </a:solidFill>
              </a:rPr>
              <a:t>Tongue </a:t>
            </a:r>
            <a:r>
              <a:rPr lang="en-US" i="1" dirty="0">
                <a:solidFill>
                  <a:srgbClr val="C00000"/>
                </a:solidFill>
              </a:rPr>
              <a:t>coating</a:t>
            </a:r>
            <a:r>
              <a:rPr lang="en-US" i="1" dirty="0"/>
              <a:t>: </a:t>
            </a:r>
            <a:r>
              <a:rPr lang="en-US" dirty="0"/>
              <a:t>The judge smells a tongue scraping from </a:t>
            </a:r>
            <a:r>
              <a:rPr lang="en-US" dirty="0" smtClean="0"/>
              <a:t>the posterior </a:t>
            </a:r>
            <a:r>
              <a:rPr lang="en-US" dirty="0"/>
              <a:t>part of the tongue, obtained with an odorless </a:t>
            </a:r>
            <a:r>
              <a:rPr lang="en-US" dirty="0" smtClean="0"/>
              <a:t>plastic spoon </a:t>
            </a:r>
            <a:r>
              <a:rPr lang="en-US" dirty="0"/>
              <a:t>or tongue scraper, at a distance of approximately 5 </a:t>
            </a:r>
            <a:r>
              <a:rPr lang="en-US" dirty="0" smtClean="0"/>
              <a:t>cm from </a:t>
            </a:r>
            <a:r>
              <a:rPr lang="en-US" dirty="0"/>
              <a:t>his or her nose. This odor resembles that emanating </a:t>
            </a:r>
            <a:r>
              <a:rPr lang="en-US" dirty="0" smtClean="0"/>
              <a:t>from </a:t>
            </a:r>
            <a:r>
              <a:rPr lang="en-IN" dirty="0" smtClean="0"/>
              <a:t>the </a:t>
            </a:r>
            <a:r>
              <a:rPr lang="en-IN" dirty="0"/>
              <a:t>tongue dorsum</a:t>
            </a:r>
            <a:r>
              <a:rPr lang="en-IN" dirty="0" smtClean="0"/>
              <a:t>.</a:t>
            </a:r>
            <a:endParaRPr lang="en-IN" dirty="0"/>
          </a:p>
        </p:txBody>
      </p:sp>
      <p:sp>
        <p:nvSpPr>
          <p:cNvPr id="2" name="Slide Number Placeholder 1"/>
          <p:cNvSpPr>
            <a:spLocks noGrp="1"/>
          </p:cNvSpPr>
          <p:nvPr>
            <p:ph type="sldNum" sz="quarter" idx="12"/>
          </p:nvPr>
        </p:nvSpPr>
        <p:spPr/>
        <p:txBody>
          <a:bodyPr/>
          <a:lstStyle/>
          <a:p>
            <a:fld id="{7EEB799C-699E-40E0-9435-8006C0A32B75}" type="slidenum">
              <a:rPr lang="en-IN" smtClean="0"/>
              <a:pPr/>
              <a:t>35</a:t>
            </a:fld>
            <a:endParaRPr lang="en-IN"/>
          </a:p>
        </p:txBody>
      </p:sp>
    </p:spTree>
    <p:extLst>
      <p:ext uri="{BB962C8B-B14F-4D97-AF65-F5344CB8AC3E}">
        <p14:creationId xmlns="" xmlns:p14="http://schemas.microsoft.com/office/powerpoint/2010/main" val="35274951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a:t>Portable volatile </a:t>
            </a:r>
            <a:r>
              <a:rPr lang="en-IN" sz="4400" b="1" dirty="0" err="1"/>
              <a:t>sulfur</a:t>
            </a:r>
            <a:r>
              <a:rPr lang="en-IN" sz="4400" b="1" dirty="0"/>
              <a:t> monitor</a:t>
            </a:r>
            <a:endParaRPr lang="en-IN" sz="4400" dirty="0"/>
          </a:p>
        </p:txBody>
      </p:sp>
      <p:sp>
        <p:nvSpPr>
          <p:cNvPr id="3" name="Content Placeholder 2"/>
          <p:cNvSpPr>
            <a:spLocks noGrp="1"/>
          </p:cNvSpPr>
          <p:nvPr>
            <p:ph idx="1"/>
          </p:nvPr>
        </p:nvSpPr>
        <p:spPr/>
        <p:txBody>
          <a:bodyPr>
            <a:normAutofit fontScale="92500" lnSpcReduction="10000"/>
          </a:bodyPr>
          <a:lstStyle/>
          <a:p>
            <a:pPr algn="just">
              <a:lnSpc>
                <a:spcPct val="150000"/>
              </a:lnSpc>
            </a:pPr>
            <a:r>
              <a:rPr lang="en-US" dirty="0"/>
              <a:t>The </a:t>
            </a:r>
            <a:r>
              <a:rPr lang="en-US" dirty="0" err="1"/>
              <a:t>Halimeter</a:t>
            </a:r>
            <a:r>
              <a:rPr lang="en-US" dirty="0"/>
              <a:t> (</a:t>
            </a:r>
            <a:r>
              <a:rPr lang="en-US" dirty="0" err="1"/>
              <a:t>Interscan</a:t>
            </a:r>
            <a:r>
              <a:rPr lang="en-US" dirty="0"/>
              <a:t>, Chatsworth, CA) is an electronic device </a:t>
            </a:r>
            <a:r>
              <a:rPr lang="en-US" dirty="0" smtClean="0"/>
              <a:t>that detects </a:t>
            </a:r>
            <a:r>
              <a:rPr lang="en-US" dirty="0"/>
              <a:t>the presence of VSCs such as hydrogen sulfide and </a:t>
            </a:r>
            <a:r>
              <a:rPr lang="en-US" dirty="0" smtClean="0"/>
              <a:t>methyl </a:t>
            </a:r>
            <a:r>
              <a:rPr lang="en-US" dirty="0" err="1" smtClean="0"/>
              <a:t>mercaptan</a:t>
            </a:r>
            <a:r>
              <a:rPr lang="en-US" dirty="0" smtClean="0"/>
              <a:t> </a:t>
            </a:r>
            <a:r>
              <a:rPr lang="en-US" dirty="0"/>
              <a:t>in breath. </a:t>
            </a:r>
            <a:endParaRPr lang="en-US" dirty="0" smtClean="0"/>
          </a:p>
          <a:p>
            <a:pPr algn="just">
              <a:lnSpc>
                <a:spcPct val="150000"/>
              </a:lnSpc>
            </a:pPr>
            <a:r>
              <a:rPr lang="en-US" dirty="0" smtClean="0"/>
              <a:t>The </a:t>
            </a:r>
            <a:r>
              <a:rPr lang="en-US" dirty="0"/>
              <a:t>instrument cannot discriminate among </a:t>
            </a:r>
            <a:r>
              <a:rPr lang="en-US" dirty="0" smtClean="0"/>
              <a:t>the different </a:t>
            </a:r>
            <a:r>
              <a:rPr lang="en-US" dirty="0"/>
              <a:t>sulfur compounds. </a:t>
            </a:r>
            <a:endParaRPr lang="en-US" dirty="0" smtClean="0"/>
          </a:p>
          <a:p>
            <a:pPr algn="just">
              <a:lnSpc>
                <a:spcPct val="150000"/>
              </a:lnSpc>
            </a:pPr>
            <a:r>
              <a:rPr lang="en-US" dirty="0" smtClean="0"/>
              <a:t>The </a:t>
            </a:r>
            <a:r>
              <a:rPr lang="en-US" dirty="0"/>
              <a:t>sensitivity for </a:t>
            </a:r>
            <a:r>
              <a:rPr lang="en-US" dirty="0" err="1"/>
              <a:t>methylmercaptan</a:t>
            </a:r>
            <a:r>
              <a:rPr lang="en-US" dirty="0"/>
              <a:t> </a:t>
            </a:r>
            <a:r>
              <a:rPr lang="en-US" dirty="0" smtClean="0"/>
              <a:t>is five </a:t>
            </a:r>
            <a:r>
              <a:rPr lang="en-US" dirty="0"/>
              <a:t>times lower than for hydrogen sulfide, and the device is </a:t>
            </a:r>
            <a:r>
              <a:rPr lang="en-US" dirty="0" smtClean="0"/>
              <a:t>almost insensitive </a:t>
            </a:r>
            <a:r>
              <a:rPr lang="en-US" dirty="0"/>
              <a:t>to dimethyl sulfide. Moreover, ethanol and </a:t>
            </a:r>
            <a:r>
              <a:rPr lang="en-US" dirty="0" smtClean="0"/>
              <a:t>other compounds </a:t>
            </a:r>
            <a:r>
              <a:rPr lang="en-US" dirty="0"/>
              <a:t>can disturb the measurements.</a:t>
            </a:r>
            <a:endParaRPr lang="en-IN"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36</a:t>
            </a:fld>
            <a:endParaRPr lang="en-IN"/>
          </a:p>
        </p:txBody>
      </p:sp>
    </p:spTree>
    <p:extLst>
      <p:ext uri="{BB962C8B-B14F-4D97-AF65-F5344CB8AC3E}">
        <p14:creationId xmlns="" xmlns:p14="http://schemas.microsoft.com/office/powerpoint/2010/main" val="246038392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Chair-side test</a:t>
            </a:r>
            <a:endParaRPr lang="en-IN" dirty="0"/>
          </a:p>
        </p:txBody>
      </p:sp>
      <p:sp>
        <p:nvSpPr>
          <p:cNvPr id="3" name="Content Placeholder 2"/>
          <p:cNvSpPr>
            <a:spLocks noGrp="1"/>
          </p:cNvSpPr>
          <p:nvPr>
            <p:ph idx="1"/>
          </p:nvPr>
        </p:nvSpPr>
        <p:spPr/>
        <p:txBody>
          <a:bodyPr/>
          <a:lstStyle/>
          <a:p>
            <a:pPr algn="just">
              <a:lnSpc>
                <a:spcPct val="150000"/>
              </a:lnSpc>
            </a:pPr>
            <a:r>
              <a:rPr lang="en-US" dirty="0">
                <a:solidFill>
                  <a:srgbClr val="FF0000"/>
                </a:solidFill>
              </a:rPr>
              <a:t>The BANA test is based on the ability of some </a:t>
            </a:r>
            <a:r>
              <a:rPr lang="en-US" dirty="0" smtClean="0">
                <a:solidFill>
                  <a:srgbClr val="FF0000"/>
                </a:solidFill>
              </a:rPr>
              <a:t>bacterial </a:t>
            </a:r>
            <a:r>
              <a:rPr lang="en-IN" dirty="0" smtClean="0">
                <a:solidFill>
                  <a:srgbClr val="FF0000"/>
                </a:solidFill>
              </a:rPr>
              <a:t>species </a:t>
            </a:r>
            <a:r>
              <a:rPr lang="en-IN" dirty="0">
                <a:solidFill>
                  <a:srgbClr val="FF0000"/>
                </a:solidFill>
              </a:rPr>
              <a:t>to </a:t>
            </a:r>
            <a:r>
              <a:rPr lang="en-IN" dirty="0" err="1">
                <a:solidFill>
                  <a:srgbClr val="FF0000"/>
                </a:solidFill>
              </a:rPr>
              <a:t>hydrolyze</a:t>
            </a:r>
            <a:r>
              <a:rPr lang="en-IN" dirty="0">
                <a:solidFill>
                  <a:srgbClr val="FF0000"/>
                </a:solidFill>
              </a:rPr>
              <a:t> a synthetic trypsin substrate (</a:t>
            </a:r>
            <a:r>
              <a:rPr lang="en-IN" dirty="0" smtClean="0">
                <a:solidFill>
                  <a:srgbClr val="FF0000"/>
                </a:solidFill>
              </a:rPr>
              <a:t>N-benzoyl-</a:t>
            </a:r>
            <a:r>
              <a:rPr lang="en-IN" dirty="0" err="1" smtClean="0">
                <a:solidFill>
                  <a:srgbClr val="FF0000"/>
                </a:solidFill>
              </a:rPr>
              <a:t>DLarginine</a:t>
            </a:r>
            <a:r>
              <a:rPr lang="en-IN" dirty="0" smtClean="0">
                <a:solidFill>
                  <a:srgbClr val="FF0000"/>
                </a:solidFill>
              </a:rPr>
              <a:t>- </a:t>
            </a:r>
            <a:r>
              <a:rPr lang="en-US" dirty="0" smtClean="0">
                <a:solidFill>
                  <a:srgbClr val="FF0000"/>
                </a:solidFill>
              </a:rPr>
              <a:t>2-naphthylamine</a:t>
            </a:r>
            <a:r>
              <a:rPr lang="en-US" dirty="0">
                <a:solidFill>
                  <a:srgbClr val="FF0000"/>
                </a:solidFill>
              </a:rPr>
              <a:t>). </a:t>
            </a:r>
            <a:endParaRPr lang="en-US" dirty="0" smtClean="0">
              <a:solidFill>
                <a:srgbClr val="FF0000"/>
              </a:solidFill>
            </a:endParaRPr>
          </a:p>
          <a:p>
            <a:pPr algn="just">
              <a:lnSpc>
                <a:spcPct val="150000"/>
              </a:lnSpc>
            </a:pPr>
            <a:r>
              <a:rPr lang="en-US" dirty="0" smtClean="0">
                <a:solidFill>
                  <a:srgbClr val="FF0000"/>
                </a:solidFill>
              </a:rPr>
              <a:t>In </a:t>
            </a:r>
            <a:r>
              <a:rPr lang="en-US" dirty="0">
                <a:solidFill>
                  <a:srgbClr val="FF0000"/>
                </a:solidFill>
              </a:rPr>
              <a:t>this way the test can detect </a:t>
            </a:r>
            <a:r>
              <a:rPr lang="en-US" dirty="0" smtClean="0">
                <a:solidFill>
                  <a:srgbClr val="FF0000"/>
                </a:solidFill>
              </a:rPr>
              <a:t>three specific </a:t>
            </a:r>
            <a:r>
              <a:rPr lang="en-US" dirty="0">
                <a:solidFill>
                  <a:srgbClr val="FF0000"/>
                </a:solidFill>
              </a:rPr>
              <a:t>bacteria related to periodontal disease: </a:t>
            </a:r>
            <a:r>
              <a:rPr lang="en-US" i="1" dirty="0">
                <a:solidFill>
                  <a:srgbClr val="FF0000"/>
                </a:solidFill>
              </a:rPr>
              <a:t>P. </a:t>
            </a:r>
            <a:r>
              <a:rPr lang="en-US" i="1" dirty="0" err="1">
                <a:solidFill>
                  <a:srgbClr val="FF0000"/>
                </a:solidFill>
              </a:rPr>
              <a:t>gingivalis</a:t>
            </a:r>
            <a:r>
              <a:rPr lang="en-US" dirty="0">
                <a:solidFill>
                  <a:srgbClr val="FF0000"/>
                </a:solidFill>
              </a:rPr>
              <a:t>, </a:t>
            </a:r>
            <a:r>
              <a:rPr lang="en-US" i="1" dirty="0" err="1" smtClean="0">
                <a:solidFill>
                  <a:srgbClr val="FF0000"/>
                </a:solidFill>
              </a:rPr>
              <a:t>Bacteroides</a:t>
            </a:r>
            <a:r>
              <a:rPr lang="en-US" i="1" dirty="0">
                <a:solidFill>
                  <a:srgbClr val="FF0000"/>
                </a:solidFill>
              </a:rPr>
              <a:t> </a:t>
            </a:r>
            <a:r>
              <a:rPr lang="en-US" i="1" dirty="0" err="1" smtClean="0">
                <a:solidFill>
                  <a:srgbClr val="FF0000"/>
                </a:solidFill>
              </a:rPr>
              <a:t>forsythus</a:t>
            </a:r>
            <a:r>
              <a:rPr lang="en-US" dirty="0">
                <a:solidFill>
                  <a:srgbClr val="FF0000"/>
                </a:solidFill>
              </a:rPr>
              <a:t>, and </a:t>
            </a:r>
            <a:r>
              <a:rPr lang="en-US" i="1" dirty="0" err="1">
                <a:solidFill>
                  <a:srgbClr val="FF0000"/>
                </a:solidFill>
              </a:rPr>
              <a:t>Treponema</a:t>
            </a:r>
            <a:r>
              <a:rPr lang="en-US" i="1" dirty="0">
                <a:solidFill>
                  <a:srgbClr val="FF0000"/>
                </a:solidFill>
              </a:rPr>
              <a:t> </a:t>
            </a:r>
            <a:r>
              <a:rPr lang="en-US" i="1" dirty="0" err="1">
                <a:solidFill>
                  <a:srgbClr val="FF0000"/>
                </a:solidFill>
              </a:rPr>
              <a:t>denticola</a:t>
            </a:r>
            <a:r>
              <a:rPr lang="en-US" dirty="0">
                <a:solidFill>
                  <a:srgbClr val="FF0000"/>
                </a:solidFill>
              </a:rPr>
              <a:t>. </a:t>
            </a:r>
            <a:endParaRPr lang="en-IN" dirty="0">
              <a:solidFill>
                <a:srgbClr val="FF0000"/>
              </a:solidFill>
            </a:endParaRPr>
          </a:p>
        </p:txBody>
      </p:sp>
      <p:sp>
        <p:nvSpPr>
          <p:cNvPr id="4" name="Slide Number Placeholder 3"/>
          <p:cNvSpPr>
            <a:spLocks noGrp="1"/>
          </p:cNvSpPr>
          <p:nvPr>
            <p:ph type="sldNum" sz="quarter" idx="12"/>
          </p:nvPr>
        </p:nvSpPr>
        <p:spPr/>
        <p:txBody>
          <a:bodyPr/>
          <a:lstStyle/>
          <a:p>
            <a:fld id="{7EEB799C-699E-40E0-9435-8006C0A32B75}" type="slidenum">
              <a:rPr lang="en-IN" smtClean="0"/>
              <a:pPr/>
              <a:t>37</a:t>
            </a:fld>
            <a:endParaRPr lang="en-IN"/>
          </a:p>
        </p:txBody>
      </p:sp>
    </p:spTree>
    <p:extLst>
      <p:ext uri="{BB962C8B-B14F-4D97-AF65-F5344CB8AC3E}">
        <p14:creationId xmlns="" xmlns:p14="http://schemas.microsoft.com/office/powerpoint/2010/main" val="399412140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400" b="1" dirty="0"/>
              <a:t>Treatment of oral </a:t>
            </a:r>
            <a:r>
              <a:rPr lang="en-IN" sz="4400" b="1" dirty="0" err="1"/>
              <a:t>malodor</a:t>
            </a:r>
            <a:endParaRPr lang="en-IN" sz="4400" dirty="0"/>
          </a:p>
        </p:txBody>
      </p:sp>
      <p:sp>
        <p:nvSpPr>
          <p:cNvPr id="3" name="Content Placeholder 2"/>
          <p:cNvSpPr>
            <a:spLocks noGrp="1"/>
          </p:cNvSpPr>
          <p:nvPr>
            <p:ph idx="1"/>
          </p:nvPr>
        </p:nvSpPr>
        <p:spPr/>
        <p:txBody>
          <a:bodyPr/>
          <a:lstStyle/>
          <a:p>
            <a:pPr algn="just">
              <a:lnSpc>
                <a:spcPct val="150000"/>
              </a:lnSpc>
            </a:pPr>
            <a:r>
              <a:rPr lang="en-US" dirty="0" smtClean="0"/>
              <a:t>Mechanical </a:t>
            </a:r>
            <a:r>
              <a:rPr lang="en-US" dirty="0"/>
              <a:t>reduction of intraoral nutrients (substrates) </a:t>
            </a:r>
            <a:r>
              <a:rPr lang="en-US" dirty="0" smtClean="0"/>
              <a:t>and </a:t>
            </a:r>
            <a:r>
              <a:rPr lang="en-IN" dirty="0" smtClean="0"/>
              <a:t>microorganisms</a:t>
            </a:r>
            <a:endParaRPr lang="en-IN" dirty="0"/>
          </a:p>
          <a:p>
            <a:pPr algn="just">
              <a:lnSpc>
                <a:spcPct val="150000"/>
              </a:lnSpc>
            </a:pPr>
            <a:r>
              <a:rPr lang="en-US" dirty="0" smtClean="0"/>
              <a:t>Chemical </a:t>
            </a:r>
            <a:r>
              <a:rPr lang="en-US" dirty="0"/>
              <a:t>reduction of oral microbial </a:t>
            </a:r>
            <a:r>
              <a:rPr lang="en-US" dirty="0" smtClean="0"/>
              <a:t>load </a:t>
            </a:r>
            <a:r>
              <a:rPr lang="en-IN" dirty="0" smtClean="0"/>
              <a:t> </a:t>
            </a:r>
          </a:p>
          <a:p>
            <a:pPr algn="just">
              <a:lnSpc>
                <a:spcPct val="150000"/>
              </a:lnSpc>
            </a:pPr>
            <a:r>
              <a:rPr lang="en-IN" dirty="0" smtClean="0"/>
              <a:t>Rendering </a:t>
            </a:r>
            <a:r>
              <a:rPr lang="en-IN" dirty="0"/>
              <a:t>malodorous gases </a:t>
            </a:r>
            <a:r>
              <a:rPr lang="en-IN" dirty="0" smtClean="0"/>
              <a:t>non-volatile</a:t>
            </a:r>
            <a:endParaRPr lang="en-IN" dirty="0"/>
          </a:p>
          <a:p>
            <a:pPr algn="just">
              <a:lnSpc>
                <a:spcPct val="150000"/>
              </a:lnSpc>
            </a:pPr>
            <a:r>
              <a:rPr lang="en-IN" dirty="0" smtClean="0"/>
              <a:t>Masking </a:t>
            </a:r>
            <a:r>
              <a:rPr lang="en-IN" dirty="0"/>
              <a:t>the </a:t>
            </a:r>
            <a:r>
              <a:rPr lang="en-IN" dirty="0" err="1"/>
              <a:t>malodor</a:t>
            </a:r>
            <a:endParaRPr lang="en-IN"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38</a:t>
            </a:fld>
            <a:endParaRPr lang="en-IN"/>
          </a:p>
        </p:txBody>
      </p:sp>
    </p:spTree>
    <p:extLst>
      <p:ext uri="{BB962C8B-B14F-4D97-AF65-F5344CB8AC3E}">
        <p14:creationId xmlns="" xmlns:p14="http://schemas.microsoft.com/office/powerpoint/2010/main" val="37308414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a:t>Mechanical reduction of intraoral nutrients and</a:t>
            </a:r>
            <a:br>
              <a:rPr lang="en-US" sz="3600" b="1" dirty="0"/>
            </a:br>
            <a:r>
              <a:rPr lang="en-IN" sz="3600" b="1" dirty="0"/>
              <a:t>microorganisms</a:t>
            </a:r>
            <a:endParaRPr lang="en-IN" sz="3600" dirty="0"/>
          </a:p>
        </p:txBody>
      </p:sp>
      <p:sp>
        <p:nvSpPr>
          <p:cNvPr id="3" name="Content Placeholder 2"/>
          <p:cNvSpPr>
            <a:spLocks noGrp="1"/>
          </p:cNvSpPr>
          <p:nvPr>
            <p:ph idx="1"/>
          </p:nvPr>
        </p:nvSpPr>
        <p:spPr/>
        <p:txBody>
          <a:bodyPr/>
          <a:lstStyle/>
          <a:p>
            <a:pPr algn="just">
              <a:lnSpc>
                <a:spcPct val="150000"/>
              </a:lnSpc>
            </a:pPr>
            <a:r>
              <a:rPr lang="en-US" dirty="0"/>
              <a:t>Cleaning of the tongue can be done with a normal toothbrush, </a:t>
            </a:r>
            <a:r>
              <a:rPr lang="en-US" dirty="0" smtClean="0"/>
              <a:t>but preferably </a:t>
            </a:r>
            <a:r>
              <a:rPr lang="en-US" dirty="0"/>
              <a:t>with a tongue scraper if a coating is established. </a:t>
            </a:r>
            <a:r>
              <a:rPr lang="en-US" dirty="0" smtClean="0"/>
              <a:t>Tongue cleaning </a:t>
            </a:r>
            <a:r>
              <a:rPr lang="en-US" dirty="0"/>
              <a:t>using a tongue scraper reduces halitosis levels by 75% after </a:t>
            </a:r>
            <a:r>
              <a:rPr lang="en-US" dirty="0" smtClean="0"/>
              <a:t>1 week</a:t>
            </a:r>
            <a:r>
              <a:rPr lang="en-US" dirty="0"/>
              <a:t>. </a:t>
            </a:r>
            <a:endParaRPr lang="en-US" dirty="0" smtClean="0"/>
          </a:p>
          <a:p>
            <a:pPr algn="just">
              <a:lnSpc>
                <a:spcPct val="150000"/>
              </a:lnSpc>
            </a:pPr>
            <a:r>
              <a:rPr lang="en-US" dirty="0" smtClean="0"/>
              <a:t>This </a:t>
            </a:r>
            <a:r>
              <a:rPr lang="en-US" dirty="0"/>
              <a:t>should be gentle cleaning to prevent soft tissue damage</a:t>
            </a:r>
            <a:endParaRPr lang="en-IN"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39</a:t>
            </a:fld>
            <a:endParaRPr lang="en-IN"/>
          </a:p>
        </p:txBody>
      </p:sp>
    </p:spTree>
    <p:extLst>
      <p:ext uri="{BB962C8B-B14F-4D97-AF65-F5344CB8AC3E}">
        <p14:creationId xmlns="" xmlns:p14="http://schemas.microsoft.com/office/powerpoint/2010/main" val="12848504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4000" dirty="0" smtClean="0"/>
              <a:t>DEFINITION</a:t>
            </a:r>
            <a:endParaRPr lang="en-IN" sz="4000" dirty="0"/>
          </a:p>
        </p:txBody>
      </p:sp>
      <p:sp>
        <p:nvSpPr>
          <p:cNvPr id="3" name="Content Placeholder 2"/>
          <p:cNvSpPr>
            <a:spLocks noGrp="1"/>
          </p:cNvSpPr>
          <p:nvPr>
            <p:ph idx="1"/>
          </p:nvPr>
        </p:nvSpPr>
        <p:spPr/>
        <p:txBody>
          <a:bodyPr>
            <a:normAutofit/>
          </a:bodyPr>
          <a:lstStyle/>
          <a:p>
            <a:pPr algn="just">
              <a:lnSpc>
                <a:spcPct val="150000"/>
              </a:lnSpc>
            </a:pPr>
            <a:r>
              <a:rPr lang="en-US" sz="2400" i="1" dirty="0">
                <a:solidFill>
                  <a:srgbClr val="002060"/>
                </a:solidFill>
                <a:latin typeface="Georgia" panose="02040502050405020303" pitchFamily="18" charset="0"/>
              </a:rPr>
              <a:t>Breath odor </a:t>
            </a:r>
            <a:r>
              <a:rPr lang="en-US" sz="2400" dirty="0">
                <a:latin typeface="Georgia" panose="02040502050405020303" pitchFamily="18" charset="0"/>
              </a:rPr>
              <a:t>can be defined as </a:t>
            </a:r>
            <a:r>
              <a:rPr lang="en-US" sz="2400" i="1" dirty="0">
                <a:solidFill>
                  <a:schemeClr val="accent5">
                    <a:lumMod val="75000"/>
                  </a:schemeClr>
                </a:solidFill>
                <a:latin typeface="Georgia" panose="02040502050405020303" pitchFamily="18" charset="0"/>
              </a:rPr>
              <a:t>the subjective perception after </a:t>
            </a:r>
            <a:r>
              <a:rPr lang="en-US" sz="2400" i="1" dirty="0" smtClean="0">
                <a:solidFill>
                  <a:schemeClr val="accent5">
                    <a:lumMod val="75000"/>
                  </a:schemeClr>
                </a:solidFill>
                <a:latin typeface="Georgia" panose="02040502050405020303" pitchFamily="18" charset="0"/>
              </a:rPr>
              <a:t>smelling someone’s </a:t>
            </a:r>
            <a:r>
              <a:rPr lang="en-US" sz="2400" i="1" dirty="0">
                <a:solidFill>
                  <a:schemeClr val="accent5">
                    <a:lumMod val="75000"/>
                  </a:schemeClr>
                </a:solidFill>
                <a:latin typeface="Georgia" panose="02040502050405020303" pitchFamily="18" charset="0"/>
              </a:rPr>
              <a:t>breath. </a:t>
            </a:r>
            <a:endParaRPr lang="en-US" sz="2400" i="1" dirty="0" smtClean="0">
              <a:solidFill>
                <a:schemeClr val="accent5">
                  <a:lumMod val="75000"/>
                </a:schemeClr>
              </a:solidFill>
              <a:latin typeface="Georgia" panose="02040502050405020303" pitchFamily="18" charset="0"/>
            </a:endParaRPr>
          </a:p>
          <a:p>
            <a:pPr algn="just">
              <a:lnSpc>
                <a:spcPct val="150000"/>
              </a:lnSpc>
            </a:pPr>
            <a:r>
              <a:rPr lang="en-US" sz="2400" dirty="0" smtClean="0">
                <a:latin typeface="Georgia" panose="02040502050405020303" pitchFamily="18" charset="0"/>
              </a:rPr>
              <a:t>It </a:t>
            </a:r>
            <a:r>
              <a:rPr lang="en-US" sz="2400" dirty="0">
                <a:latin typeface="Georgia" panose="02040502050405020303" pitchFamily="18" charset="0"/>
              </a:rPr>
              <a:t>can be pleasant, unpleasant, or even disturbing, </a:t>
            </a:r>
            <a:r>
              <a:rPr lang="en-US" sz="2400" dirty="0" smtClean="0">
                <a:latin typeface="Georgia" panose="02040502050405020303" pitchFamily="18" charset="0"/>
              </a:rPr>
              <a:t>if not </a:t>
            </a:r>
            <a:r>
              <a:rPr lang="en-US" sz="2400" dirty="0">
                <a:latin typeface="Georgia" panose="02040502050405020303" pitchFamily="18" charset="0"/>
              </a:rPr>
              <a:t>repulsive. </a:t>
            </a:r>
          </a:p>
        </p:txBody>
      </p:sp>
      <p:pic>
        <p:nvPicPr>
          <p:cNvPr id="4" name="Picture 3"/>
          <p:cNvPicPr>
            <a:picLocks noChangeAspect="1"/>
          </p:cNvPicPr>
          <p:nvPr/>
        </p:nvPicPr>
        <p:blipFill rotWithShape="1">
          <a:blip r:embed="rId2" cstate="print">
            <a:extLst>
              <a:ext uri="{28A0092B-C50C-407E-A947-70E740481C1C}">
                <a14:useLocalDpi xmlns="" xmlns:a14="http://schemas.microsoft.com/office/drawing/2010/main" val="0"/>
              </a:ext>
            </a:extLst>
          </a:blip>
          <a:srcRect b="9504"/>
          <a:stretch/>
        </p:blipFill>
        <p:spPr>
          <a:xfrm>
            <a:off x="5153891" y="4313243"/>
            <a:ext cx="2462294" cy="2096793"/>
          </a:xfrm>
          <a:prstGeom prst="rect">
            <a:avLst/>
          </a:prstGeom>
        </p:spPr>
      </p:pic>
      <p:sp>
        <p:nvSpPr>
          <p:cNvPr id="5" name="Slide Number Placeholder 4"/>
          <p:cNvSpPr>
            <a:spLocks noGrp="1"/>
          </p:cNvSpPr>
          <p:nvPr>
            <p:ph type="sldNum" sz="quarter" idx="12"/>
          </p:nvPr>
        </p:nvSpPr>
        <p:spPr/>
        <p:txBody>
          <a:bodyPr/>
          <a:lstStyle/>
          <a:p>
            <a:fld id="{7EEB799C-699E-40E0-9435-8006C0A32B75}" type="slidenum">
              <a:rPr lang="en-IN" smtClean="0"/>
              <a:pPr/>
              <a:t>4</a:t>
            </a:fld>
            <a:endParaRPr lang="en-IN"/>
          </a:p>
        </p:txBody>
      </p:sp>
    </p:spTree>
    <p:extLst>
      <p:ext uri="{BB962C8B-B14F-4D97-AF65-F5344CB8AC3E}">
        <p14:creationId xmlns="" xmlns:p14="http://schemas.microsoft.com/office/powerpoint/2010/main" val="211455173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lstStyle/>
          <a:p>
            <a:r>
              <a:rPr lang="en-US" dirty="0"/>
              <a:t>Chewing gum may control bad breath temporarily because it </a:t>
            </a:r>
            <a:r>
              <a:rPr lang="en-US" dirty="0" smtClean="0"/>
              <a:t>can stimulate </a:t>
            </a:r>
            <a:r>
              <a:rPr lang="en-US" dirty="0"/>
              <a:t>salivary flow. </a:t>
            </a:r>
            <a:endParaRPr lang="en-US" dirty="0" smtClean="0"/>
          </a:p>
          <a:p>
            <a:r>
              <a:rPr lang="en-US" dirty="0" smtClean="0"/>
              <a:t>The </a:t>
            </a:r>
            <a:r>
              <a:rPr lang="en-US" dirty="0"/>
              <a:t>salivary flow itself also has a </a:t>
            </a:r>
            <a:r>
              <a:rPr lang="en-US" dirty="0" smtClean="0"/>
              <a:t>mechanical cleaning </a:t>
            </a:r>
            <a:r>
              <a:rPr lang="en-US" dirty="0"/>
              <a:t>capability. Not surprisingly, therefore, subjects </a:t>
            </a:r>
            <a:r>
              <a:rPr lang="en-US" dirty="0" smtClean="0"/>
              <a:t>with extremely </a:t>
            </a:r>
            <a:r>
              <a:rPr lang="en-US" dirty="0"/>
              <a:t>low salivary flow rate have higher VSC ratings and </a:t>
            </a:r>
            <a:r>
              <a:rPr lang="en-US" dirty="0" smtClean="0"/>
              <a:t>tongue coating </a:t>
            </a:r>
            <a:r>
              <a:rPr lang="en-US" dirty="0"/>
              <a:t>scores than those with normal saliva production. </a:t>
            </a:r>
            <a:endParaRPr lang="en-US" dirty="0" smtClean="0"/>
          </a:p>
          <a:p>
            <a:r>
              <a:rPr lang="en-US" dirty="0" err="1" smtClean="0"/>
              <a:t>Waler</a:t>
            </a:r>
            <a:r>
              <a:rPr lang="en-US" dirty="0"/>
              <a:t> </a:t>
            </a:r>
            <a:r>
              <a:rPr lang="en-US" dirty="0" smtClean="0"/>
              <a:t>showed </a:t>
            </a:r>
            <a:r>
              <a:rPr lang="en-US" dirty="0"/>
              <a:t>that chewing gum without any active ingredient can </a:t>
            </a:r>
            <a:r>
              <a:rPr lang="en-US" dirty="0" smtClean="0"/>
              <a:t>reduce </a:t>
            </a:r>
            <a:r>
              <a:rPr lang="en-IN" dirty="0" smtClean="0"/>
              <a:t>halitosis </a:t>
            </a:r>
            <a:r>
              <a:rPr lang="en-IN" dirty="0"/>
              <a:t>modestly</a:t>
            </a:r>
          </a:p>
        </p:txBody>
      </p:sp>
      <p:sp>
        <p:nvSpPr>
          <p:cNvPr id="4" name="Slide Number Placeholder 3"/>
          <p:cNvSpPr>
            <a:spLocks noGrp="1"/>
          </p:cNvSpPr>
          <p:nvPr>
            <p:ph type="sldNum" sz="quarter" idx="12"/>
          </p:nvPr>
        </p:nvSpPr>
        <p:spPr/>
        <p:txBody>
          <a:bodyPr/>
          <a:lstStyle/>
          <a:p>
            <a:fld id="{7EEB799C-699E-40E0-9435-8006C0A32B75}" type="slidenum">
              <a:rPr lang="en-IN" smtClean="0"/>
              <a:pPr/>
              <a:t>40</a:t>
            </a:fld>
            <a:endParaRPr lang="en-IN"/>
          </a:p>
        </p:txBody>
      </p:sp>
    </p:spTree>
    <p:extLst>
      <p:ext uri="{BB962C8B-B14F-4D97-AF65-F5344CB8AC3E}">
        <p14:creationId xmlns="" xmlns:p14="http://schemas.microsoft.com/office/powerpoint/2010/main" val="3551241580"/>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b="1" dirty="0"/>
              <a:t>Chemical reduction of oral microbial load</a:t>
            </a:r>
            <a:endParaRPr lang="en-IN" sz="4400" dirty="0"/>
          </a:p>
        </p:txBody>
      </p:sp>
      <p:sp>
        <p:nvSpPr>
          <p:cNvPr id="3" name="Content Placeholder 2"/>
          <p:cNvSpPr>
            <a:spLocks noGrp="1"/>
          </p:cNvSpPr>
          <p:nvPr>
            <p:ph idx="1"/>
          </p:nvPr>
        </p:nvSpPr>
        <p:spPr/>
        <p:txBody>
          <a:bodyPr/>
          <a:lstStyle/>
          <a:p>
            <a:pPr algn="just">
              <a:lnSpc>
                <a:spcPct val="150000"/>
              </a:lnSpc>
            </a:pPr>
            <a:r>
              <a:rPr lang="en-US" dirty="0"/>
              <a:t>Together with </a:t>
            </a:r>
            <a:r>
              <a:rPr lang="en-US" dirty="0" err="1"/>
              <a:t>toothbrushing</a:t>
            </a:r>
            <a:r>
              <a:rPr lang="en-US" dirty="0"/>
              <a:t>, mouth rinsing has become a </a:t>
            </a:r>
            <a:r>
              <a:rPr lang="en-US" dirty="0" smtClean="0"/>
              <a:t>common oral </a:t>
            </a:r>
            <a:r>
              <a:rPr lang="en-US" dirty="0"/>
              <a:t>hygiene practice. Formulations have been modified to </a:t>
            </a:r>
            <a:r>
              <a:rPr lang="en-US" dirty="0" smtClean="0"/>
              <a:t>carry antimicrobial </a:t>
            </a:r>
            <a:r>
              <a:rPr lang="en-US" dirty="0"/>
              <a:t>and oxidizing agents, impacting the process of </a:t>
            </a:r>
            <a:r>
              <a:rPr lang="en-US" dirty="0" smtClean="0"/>
              <a:t>oral </a:t>
            </a:r>
            <a:r>
              <a:rPr lang="en-IN" dirty="0" err="1" smtClean="0"/>
              <a:t>malodor</a:t>
            </a:r>
            <a:r>
              <a:rPr lang="en-IN" dirty="0" smtClean="0"/>
              <a:t> </a:t>
            </a:r>
            <a:r>
              <a:rPr lang="en-IN" dirty="0"/>
              <a:t>formation.</a:t>
            </a:r>
          </a:p>
        </p:txBody>
      </p:sp>
      <p:sp>
        <p:nvSpPr>
          <p:cNvPr id="4" name="Slide Number Placeholder 3"/>
          <p:cNvSpPr>
            <a:spLocks noGrp="1"/>
          </p:cNvSpPr>
          <p:nvPr>
            <p:ph type="sldNum" sz="quarter" idx="12"/>
          </p:nvPr>
        </p:nvSpPr>
        <p:spPr/>
        <p:txBody>
          <a:bodyPr/>
          <a:lstStyle/>
          <a:p>
            <a:fld id="{7EEB799C-699E-40E0-9435-8006C0A32B75}" type="slidenum">
              <a:rPr lang="en-IN" smtClean="0"/>
              <a:pPr/>
              <a:t>41</a:t>
            </a:fld>
            <a:endParaRPr lang="en-IN"/>
          </a:p>
        </p:txBody>
      </p:sp>
    </p:spTree>
    <p:extLst>
      <p:ext uri="{BB962C8B-B14F-4D97-AF65-F5344CB8AC3E}">
        <p14:creationId xmlns="" xmlns:p14="http://schemas.microsoft.com/office/powerpoint/2010/main" val="31594322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Chlorhexidine</a:t>
            </a:r>
            <a:endParaRPr lang="en-IN" dirty="0"/>
          </a:p>
        </p:txBody>
      </p:sp>
      <p:sp>
        <p:nvSpPr>
          <p:cNvPr id="3" name="Content Placeholder 2"/>
          <p:cNvSpPr>
            <a:spLocks noGrp="1"/>
          </p:cNvSpPr>
          <p:nvPr>
            <p:ph idx="1"/>
          </p:nvPr>
        </p:nvSpPr>
        <p:spPr/>
        <p:txBody>
          <a:bodyPr>
            <a:normAutofit fontScale="92500"/>
          </a:bodyPr>
          <a:lstStyle/>
          <a:p>
            <a:pPr algn="just">
              <a:lnSpc>
                <a:spcPct val="150000"/>
              </a:lnSpc>
            </a:pPr>
            <a:r>
              <a:rPr lang="en-US" dirty="0"/>
              <a:t>Chlorhexidine is considered the most effective antiplaque </a:t>
            </a:r>
            <a:r>
              <a:rPr lang="en-US" dirty="0" smtClean="0"/>
              <a:t>and </a:t>
            </a:r>
            <a:r>
              <a:rPr lang="en-US" dirty="0" err="1" smtClean="0"/>
              <a:t>antigingivitis</a:t>
            </a:r>
            <a:r>
              <a:rPr lang="en-US" dirty="0" smtClean="0"/>
              <a:t> </a:t>
            </a:r>
            <a:r>
              <a:rPr lang="en-US" dirty="0"/>
              <a:t>agent. Its antibacterial action can be explained </a:t>
            </a:r>
            <a:r>
              <a:rPr lang="en-US" dirty="0" smtClean="0"/>
              <a:t>by disruption </a:t>
            </a:r>
            <a:r>
              <a:rPr lang="en-US" dirty="0"/>
              <a:t>of the bacterial cell membrane by the </a:t>
            </a:r>
            <a:r>
              <a:rPr lang="en-US" dirty="0" smtClean="0"/>
              <a:t>chlorhexidine molecules</a:t>
            </a:r>
            <a:r>
              <a:rPr lang="en-US" dirty="0"/>
              <a:t>, thus increasing its permeability and resulting in cell </a:t>
            </a:r>
            <a:r>
              <a:rPr lang="en-US" dirty="0" smtClean="0"/>
              <a:t>lysis and </a:t>
            </a:r>
            <a:r>
              <a:rPr lang="en-US" dirty="0"/>
              <a:t>death. </a:t>
            </a:r>
            <a:endParaRPr lang="en-US" dirty="0" smtClean="0"/>
          </a:p>
          <a:p>
            <a:pPr algn="just">
              <a:lnSpc>
                <a:spcPct val="150000"/>
              </a:lnSpc>
            </a:pPr>
            <a:r>
              <a:rPr lang="en-US" dirty="0" smtClean="0"/>
              <a:t>Because </a:t>
            </a:r>
            <a:r>
              <a:rPr lang="en-US" dirty="0"/>
              <a:t>of its strong antibacterial effects and </a:t>
            </a:r>
            <a:r>
              <a:rPr lang="en-US" dirty="0" smtClean="0"/>
              <a:t>superior </a:t>
            </a:r>
            <a:r>
              <a:rPr lang="en-US" dirty="0" err="1" smtClean="0"/>
              <a:t>substantivity</a:t>
            </a:r>
            <a:r>
              <a:rPr lang="en-US" dirty="0" smtClean="0"/>
              <a:t> </a:t>
            </a:r>
            <a:r>
              <a:rPr lang="en-US" dirty="0"/>
              <a:t>in the oral cavity, chlorhexidine rinsing </a:t>
            </a:r>
            <a:r>
              <a:rPr lang="en-US" dirty="0" smtClean="0"/>
              <a:t>provides significant </a:t>
            </a:r>
            <a:r>
              <a:rPr lang="en-US" dirty="0"/>
              <a:t>reductions in VSC levels and organoleptic ratings</a:t>
            </a:r>
            <a:endParaRPr lang="en-IN"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42</a:t>
            </a:fld>
            <a:endParaRPr lang="en-IN"/>
          </a:p>
        </p:txBody>
      </p:sp>
    </p:spTree>
    <p:extLst>
      <p:ext uri="{BB962C8B-B14F-4D97-AF65-F5344CB8AC3E}">
        <p14:creationId xmlns="" xmlns:p14="http://schemas.microsoft.com/office/powerpoint/2010/main" val="20231964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fontScale="92500"/>
          </a:bodyPr>
          <a:lstStyle/>
          <a:p>
            <a:pPr algn="just">
              <a:lnSpc>
                <a:spcPct val="150000"/>
              </a:lnSpc>
            </a:pPr>
            <a:r>
              <a:rPr lang="en-US" dirty="0"/>
              <a:t>Rosenberg and associates showed that a 0.2% </a:t>
            </a:r>
            <a:r>
              <a:rPr lang="en-US" dirty="0" smtClean="0"/>
              <a:t>chlorhexidine regimen </a:t>
            </a:r>
            <a:r>
              <a:rPr lang="en-US" dirty="0"/>
              <a:t>produced a 43% reduction in VSC values and &gt;50% </a:t>
            </a:r>
            <a:r>
              <a:rPr lang="en-US" dirty="0" smtClean="0"/>
              <a:t>reduction in </a:t>
            </a:r>
            <a:r>
              <a:rPr lang="en-US" dirty="0"/>
              <a:t>organoleptic mouth odor ratings. </a:t>
            </a:r>
            <a:endParaRPr lang="en-US" dirty="0" smtClean="0"/>
          </a:p>
          <a:p>
            <a:pPr algn="just">
              <a:lnSpc>
                <a:spcPct val="150000"/>
              </a:lnSpc>
            </a:pPr>
            <a:r>
              <a:rPr lang="en-US" dirty="0" smtClean="0"/>
              <a:t>De </a:t>
            </a:r>
            <a:r>
              <a:rPr lang="en-US" dirty="0" err="1"/>
              <a:t>Boever</a:t>
            </a:r>
            <a:r>
              <a:rPr lang="en-US" dirty="0"/>
              <a:t> and </a:t>
            </a:r>
            <a:r>
              <a:rPr lang="en-US" dirty="0" err="1"/>
              <a:t>Loesche</a:t>
            </a:r>
            <a:r>
              <a:rPr lang="en-US" dirty="0"/>
              <a:t> </a:t>
            </a:r>
            <a:r>
              <a:rPr lang="en-US" dirty="0" smtClean="0"/>
              <a:t>reported that </a:t>
            </a:r>
            <a:r>
              <a:rPr lang="en-US" dirty="0"/>
              <a:t>1 week of rinsing with 0.12% chlorhexidine gluconate, </a:t>
            </a:r>
            <a:r>
              <a:rPr lang="en-US" dirty="0" smtClean="0"/>
              <a:t>in combination </a:t>
            </a:r>
            <a:r>
              <a:rPr lang="en-US" dirty="0"/>
              <a:t>with tooth and tongue brushing, significantly </a:t>
            </a:r>
            <a:r>
              <a:rPr lang="en-US" dirty="0" smtClean="0"/>
              <a:t>reduced VSC </a:t>
            </a:r>
            <a:r>
              <a:rPr lang="en-US" dirty="0"/>
              <a:t>levels, mouth odor, and tongue odor by 73%, 69%, and 78</a:t>
            </a:r>
            <a:r>
              <a:rPr lang="en-US" dirty="0" smtClean="0"/>
              <a:t>%, respectively</a:t>
            </a:r>
            <a:r>
              <a:rPr lang="en-US" dirty="0"/>
              <a:t>. Morning halitosis was reduced up to 90%.</a:t>
            </a:r>
            <a:endParaRPr lang="en-IN"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43</a:t>
            </a:fld>
            <a:endParaRPr lang="en-IN"/>
          </a:p>
        </p:txBody>
      </p:sp>
    </p:spTree>
    <p:extLst>
      <p:ext uri="{BB962C8B-B14F-4D97-AF65-F5344CB8AC3E}">
        <p14:creationId xmlns="" xmlns:p14="http://schemas.microsoft.com/office/powerpoint/2010/main" val="112144686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8892" y="161366"/>
            <a:ext cx="7738814" cy="900952"/>
          </a:xfrm>
        </p:spPr>
        <p:txBody>
          <a:bodyPr/>
          <a:lstStyle/>
          <a:p>
            <a:r>
              <a:rPr lang="en-US" sz="3600" b="1" u="sng" dirty="0" smtClean="0">
                <a:latin typeface="Times New Roman" pitchFamily="18" charset="0"/>
                <a:cs typeface="Times New Roman" pitchFamily="18" charset="0"/>
              </a:rPr>
              <a:t>Summary</a:t>
            </a:r>
            <a:endParaRPr lang="en-IN" sz="3600" b="1" u="sng" dirty="0">
              <a:latin typeface="Times New Roman" pitchFamily="18" charset="0"/>
              <a:cs typeface="Times New Roman" pitchFamily="18" charset="0"/>
            </a:endParaRPr>
          </a:p>
        </p:txBody>
      </p:sp>
      <p:sp>
        <p:nvSpPr>
          <p:cNvPr id="3" name="Subtitle 2"/>
          <p:cNvSpPr>
            <a:spLocks noGrp="1"/>
          </p:cNvSpPr>
          <p:nvPr>
            <p:ph type="subTitle" idx="1"/>
          </p:nvPr>
        </p:nvSpPr>
        <p:spPr>
          <a:xfrm>
            <a:off x="1129553" y="806825"/>
            <a:ext cx="7772400" cy="5807076"/>
          </a:xfrm>
        </p:spPr>
        <p:txBody>
          <a:bodyPr/>
          <a:lstStyle/>
          <a:p>
            <a:pPr algn="l"/>
            <a:endParaRPr lang="en-IN" sz="1800" b="0" dirty="0" smtClean="0">
              <a:latin typeface="Times New Roman" pitchFamily="18" charset="0"/>
              <a:cs typeface="Times New Roman" pitchFamily="18" charset="0"/>
            </a:endParaRPr>
          </a:p>
          <a:p>
            <a:pPr algn="l"/>
            <a:r>
              <a:rPr lang="en-IN" sz="2400" b="0" cap="none" dirty="0" smtClean="0">
                <a:latin typeface="Times New Roman" pitchFamily="18" charset="0"/>
                <a:cs typeface="Times New Roman" pitchFamily="18" charset="0"/>
              </a:rPr>
              <a:t>At </a:t>
            </a:r>
            <a:r>
              <a:rPr lang="en-IN" sz="2400" b="0" cap="none" dirty="0" smtClean="0">
                <a:latin typeface="Times New Roman" pitchFamily="18" charset="0"/>
                <a:cs typeface="Times New Roman" pitchFamily="18" charset="0"/>
              </a:rPr>
              <a:t>least 90% of all </a:t>
            </a:r>
            <a:r>
              <a:rPr lang="en-IN" sz="2400" b="0" cap="none" dirty="0" err="1" smtClean="0">
                <a:latin typeface="Times New Roman" pitchFamily="18" charset="0"/>
                <a:cs typeface="Times New Roman" pitchFamily="18" charset="0"/>
              </a:rPr>
              <a:t>malodor</a:t>
            </a:r>
            <a:r>
              <a:rPr lang="en-IN" sz="2400" b="0" cap="none" dirty="0" smtClean="0">
                <a:latin typeface="Times New Roman" pitchFamily="18" charset="0"/>
                <a:cs typeface="Times New Roman" pitchFamily="18" charset="0"/>
              </a:rPr>
              <a:t> originates from the oral cavity, whereas, the remaining 10% has systemic or </a:t>
            </a:r>
            <a:r>
              <a:rPr lang="en-IN" sz="2400" b="0" cap="none" dirty="0" err="1" smtClean="0">
                <a:latin typeface="Times New Roman" pitchFamily="18" charset="0"/>
                <a:cs typeface="Times New Roman" pitchFamily="18" charset="0"/>
              </a:rPr>
              <a:t>extraoral</a:t>
            </a:r>
            <a:r>
              <a:rPr lang="en-IN" sz="2400" b="0" cap="none" dirty="0" smtClean="0">
                <a:latin typeface="Times New Roman" pitchFamily="18" charset="0"/>
                <a:cs typeface="Times New Roman" pitchFamily="18" charset="0"/>
              </a:rPr>
              <a:t> cause.</a:t>
            </a:r>
          </a:p>
          <a:p>
            <a:pPr algn="l"/>
            <a:r>
              <a:rPr lang="en-IN" sz="2400" b="0" cap="none" dirty="0" smtClean="0">
                <a:latin typeface="Times New Roman" pitchFamily="18" charset="0"/>
                <a:cs typeface="Times New Roman" pitchFamily="18" charset="0"/>
              </a:rPr>
              <a:t>The fetid </a:t>
            </a:r>
            <a:r>
              <a:rPr lang="en-IN" sz="2400" b="0" cap="none" dirty="0" err="1" smtClean="0">
                <a:latin typeface="Times New Roman" pitchFamily="18" charset="0"/>
                <a:cs typeface="Times New Roman" pitchFamily="18" charset="0"/>
              </a:rPr>
              <a:t>odor</a:t>
            </a:r>
            <a:r>
              <a:rPr lang="en-IN" sz="2400" b="0" cap="none" dirty="0" smtClean="0">
                <a:latin typeface="Times New Roman" pitchFamily="18" charset="0"/>
                <a:cs typeface="Times New Roman" pitchFamily="18" charset="0"/>
              </a:rPr>
              <a:t> is characteristic of </a:t>
            </a:r>
            <a:r>
              <a:rPr lang="en-IN" sz="2400" b="0" cap="none" dirty="0" err="1" smtClean="0">
                <a:latin typeface="Times New Roman" pitchFamily="18" charset="0"/>
                <a:cs typeface="Times New Roman" pitchFamily="18" charset="0"/>
              </a:rPr>
              <a:t>nug</a:t>
            </a:r>
            <a:r>
              <a:rPr lang="en-IN" sz="2400" b="0" cap="none" dirty="0" smtClean="0">
                <a:latin typeface="Times New Roman" pitchFamily="18" charset="0"/>
                <a:cs typeface="Times New Roman" pitchFamily="18" charset="0"/>
              </a:rPr>
              <a:t> which is easily identified.</a:t>
            </a:r>
          </a:p>
          <a:p>
            <a:pPr algn="l"/>
            <a:r>
              <a:rPr lang="en-IN" sz="2400" b="0" cap="none" dirty="0" smtClean="0">
                <a:latin typeface="Times New Roman" pitchFamily="18" charset="0"/>
                <a:cs typeface="Times New Roman" pitchFamily="18" charset="0"/>
              </a:rPr>
              <a:t>Tea </a:t>
            </a:r>
            <a:r>
              <a:rPr lang="en-IN" sz="2400" b="0" cap="none" dirty="0" err="1" smtClean="0">
                <a:latin typeface="Times New Roman" pitchFamily="18" charset="0"/>
                <a:cs typeface="Times New Roman" pitchFamily="18" charset="0"/>
              </a:rPr>
              <a:t>catechin</a:t>
            </a:r>
            <a:r>
              <a:rPr lang="en-IN" sz="2400" b="0" cap="none" dirty="0" smtClean="0">
                <a:latin typeface="Times New Roman" pitchFamily="18" charset="0"/>
                <a:cs typeface="Times New Roman" pitchFamily="18" charset="0"/>
              </a:rPr>
              <a:t> </a:t>
            </a:r>
            <a:r>
              <a:rPr lang="en-IN" sz="2400" b="0" cap="none" dirty="0" err="1" smtClean="0">
                <a:latin typeface="Times New Roman" pitchFamily="18" charset="0"/>
                <a:cs typeface="Times New Roman" pitchFamily="18" charset="0"/>
              </a:rPr>
              <a:t>egcg</a:t>
            </a:r>
            <a:r>
              <a:rPr lang="en-IN" sz="2400" b="0" cap="none" dirty="0" smtClean="0">
                <a:latin typeface="Times New Roman" pitchFamily="18" charset="0"/>
                <a:cs typeface="Times New Roman" pitchFamily="18" charset="0"/>
              </a:rPr>
              <a:t> suppresses the </a:t>
            </a:r>
            <a:r>
              <a:rPr lang="en-IN" sz="2400" b="0" cap="none" dirty="0" err="1" smtClean="0">
                <a:latin typeface="Times New Roman" pitchFamily="18" charset="0"/>
                <a:cs typeface="Times New Roman" pitchFamily="18" charset="0"/>
              </a:rPr>
              <a:t>mgl</a:t>
            </a:r>
            <a:r>
              <a:rPr lang="en-IN" sz="2400" b="0" cap="none" dirty="0" smtClean="0">
                <a:latin typeface="Times New Roman" pitchFamily="18" charset="0"/>
                <a:cs typeface="Times New Roman" pitchFamily="18" charset="0"/>
              </a:rPr>
              <a:t> gene, the gene encoding l-</a:t>
            </a:r>
            <a:r>
              <a:rPr lang="en-IN" sz="2400" b="0" cap="none" dirty="0" err="1" smtClean="0">
                <a:latin typeface="Times New Roman" pitchFamily="18" charset="0"/>
                <a:cs typeface="Times New Roman" pitchFamily="18" charset="0"/>
              </a:rPr>
              <a:t>methionine</a:t>
            </a:r>
            <a:r>
              <a:rPr lang="en-IN" sz="2400" b="0" cap="none" dirty="0" smtClean="0">
                <a:latin typeface="Times New Roman" pitchFamily="18" charset="0"/>
                <a:cs typeface="Times New Roman" pitchFamily="18" charset="0"/>
              </a:rPr>
              <a:t> </a:t>
            </a:r>
            <a:r>
              <a:rPr lang="el-GR" sz="2400" b="0" cap="none" dirty="0" smtClean="0">
                <a:latin typeface="Times New Roman" pitchFamily="18" charset="0"/>
                <a:cs typeface="Times New Roman" pitchFamily="18" charset="0"/>
              </a:rPr>
              <a:t>α-</a:t>
            </a:r>
            <a:r>
              <a:rPr lang="en-IN" sz="2400" b="0" cap="none" dirty="0" err="1" smtClean="0">
                <a:latin typeface="Times New Roman" pitchFamily="18" charset="0"/>
                <a:cs typeface="Times New Roman" pitchFamily="18" charset="0"/>
              </a:rPr>
              <a:t>deamino</a:t>
            </a:r>
            <a:r>
              <a:rPr lang="en-IN" sz="2400" b="0" cap="none" dirty="0" smtClean="0">
                <a:latin typeface="Times New Roman" pitchFamily="18" charset="0"/>
                <a:cs typeface="Times New Roman" pitchFamily="18" charset="0"/>
              </a:rPr>
              <a:t> </a:t>
            </a:r>
            <a:r>
              <a:rPr lang="el-GR" sz="2400" b="0" cap="none" dirty="0" smtClean="0">
                <a:latin typeface="Times New Roman" pitchFamily="18" charset="0"/>
                <a:cs typeface="Times New Roman" pitchFamily="18" charset="0"/>
              </a:rPr>
              <a:t>γ-</a:t>
            </a:r>
            <a:r>
              <a:rPr lang="en-IN" sz="2400" b="0" cap="none" dirty="0" err="1" smtClean="0">
                <a:latin typeface="Times New Roman" pitchFamily="18" charset="0"/>
                <a:cs typeface="Times New Roman" pitchFamily="18" charset="0"/>
              </a:rPr>
              <a:t>mercaptomethane</a:t>
            </a:r>
            <a:r>
              <a:rPr lang="en-IN" sz="2400" b="0" cap="none" dirty="0" smtClean="0">
                <a:latin typeface="Times New Roman" pitchFamily="18" charset="0"/>
                <a:cs typeface="Times New Roman" pitchFamily="18" charset="0"/>
              </a:rPr>
              <a:t>- </a:t>
            </a:r>
            <a:r>
              <a:rPr lang="en-IN" sz="2400" b="0" cap="none" dirty="0" err="1" smtClean="0">
                <a:latin typeface="Times New Roman" pitchFamily="18" charset="0"/>
                <a:cs typeface="Times New Roman" pitchFamily="18" charset="0"/>
              </a:rPr>
              <a:t>lyase</a:t>
            </a:r>
            <a:r>
              <a:rPr lang="en-IN" sz="2400" b="0" cap="none" dirty="0" smtClean="0">
                <a:latin typeface="Times New Roman" pitchFamily="18" charset="0"/>
                <a:cs typeface="Times New Roman" pitchFamily="18" charset="0"/>
              </a:rPr>
              <a:t>, responsible for methyl </a:t>
            </a:r>
            <a:r>
              <a:rPr lang="en-IN" sz="2400" b="0" cap="none" dirty="0" err="1" smtClean="0">
                <a:latin typeface="Times New Roman" pitchFamily="18" charset="0"/>
                <a:cs typeface="Times New Roman" pitchFamily="18" charset="0"/>
              </a:rPr>
              <a:t>mercaptan</a:t>
            </a:r>
            <a:r>
              <a:rPr lang="en-IN" sz="2400" b="0" cap="none" dirty="0" smtClean="0">
                <a:latin typeface="Times New Roman" pitchFamily="18" charset="0"/>
                <a:cs typeface="Times New Roman" pitchFamily="18" charset="0"/>
              </a:rPr>
              <a:t> production by oral anaerobes</a:t>
            </a:r>
            <a:r>
              <a:rPr lang="en-IN" sz="2400" cap="none" dirty="0" smtClean="0">
                <a:latin typeface="Times New Roman" pitchFamily="18" charset="0"/>
                <a:cs typeface="Times New Roman" pitchFamily="18" charset="0"/>
              </a:rPr>
              <a:t>.</a:t>
            </a:r>
            <a:endParaRPr lang="en-IN" sz="2400" cap="none"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EEB799C-699E-40E0-9435-8006C0A32B75}" type="slidenum">
              <a:rPr lang="en-IN" smtClean="0"/>
              <a:pPr/>
              <a:t>44</a:t>
            </a:fld>
            <a:endParaRPr lang="en-IN"/>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32013"/>
            <a:ext cx="8108576" cy="6225988"/>
          </a:xfrm>
        </p:spPr>
        <p:txBody>
          <a:bodyPr/>
          <a:lstStyle/>
          <a:p>
            <a:r>
              <a:rPr lang="en-US" sz="2800" b="1" u="sng" cap="none" dirty="0" smtClean="0">
                <a:solidFill>
                  <a:schemeClr val="tx1"/>
                </a:solidFill>
                <a:latin typeface="Times New Roman" pitchFamily="18" charset="0"/>
                <a:cs typeface="Times New Roman" pitchFamily="18" charset="0"/>
              </a:rPr>
              <a:t>REFERENCE</a:t>
            </a:r>
            <a:r>
              <a:rPr lang="en-US" sz="2800" b="1" u="sng" cap="none" dirty="0" smtClean="0">
                <a:latin typeface="Times New Roman" pitchFamily="18" charset="0"/>
                <a:cs typeface="Times New Roman" pitchFamily="18" charset="0"/>
              </a:rPr>
              <a:t/>
            </a:r>
            <a:br>
              <a:rPr lang="en-US" sz="2800" b="1" u="sng" cap="none" dirty="0" smtClean="0">
                <a:latin typeface="Times New Roman" pitchFamily="18" charset="0"/>
                <a:cs typeface="Times New Roman" pitchFamily="18" charset="0"/>
              </a:rPr>
            </a:br>
            <a:r>
              <a:rPr lang="en-US" sz="2800" b="1" u="sng" cap="none" dirty="0" smtClean="0">
                <a:latin typeface="Times New Roman" pitchFamily="18" charset="0"/>
                <a:cs typeface="Times New Roman" pitchFamily="18" charset="0"/>
              </a:rPr>
              <a:t/>
            </a:r>
            <a:br>
              <a:rPr lang="en-US" sz="2800" b="1" u="sng" cap="none" dirty="0" smtClean="0">
                <a:latin typeface="Times New Roman" pitchFamily="18" charset="0"/>
                <a:cs typeface="Times New Roman" pitchFamily="18" charset="0"/>
              </a:rPr>
            </a:br>
            <a:r>
              <a:rPr lang="en-US" sz="2000" cap="none" dirty="0" smtClean="0">
                <a:latin typeface="Times New Roman" pitchFamily="18" charset="0"/>
                <a:cs typeface="Times New Roman" pitchFamily="18" charset="0"/>
              </a:rPr>
              <a:t> Newman MG, </a:t>
            </a:r>
            <a:r>
              <a:rPr lang="en-US" sz="2000" cap="none" dirty="0" err="1" smtClean="0">
                <a:latin typeface="Times New Roman" pitchFamily="18" charset="0"/>
                <a:cs typeface="Times New Roman" pitchFamily="18" charset="0"/>
              </a:rPr>
              <a:t>takei</a:t>
            </a:r>
            <a:r>
              <a:rPr lang="en-US" sz="2000" cap="none" dirty="0" smtClean="0">
                <a:latin typeface="Times New Roman" pitchFamily="18" charset="0"/>
                <a:cs typeface="Times New Roman" pitchFamily="18" charset="0"/>
              </a:rPr>
              <a:t> HH, </a:t>
            </a:r>
            <a:r>
              <a:rPr lang="en-US" sz="2000" cap="none" dirty="0" err="1" smtClean="0">
                <a:latin typeface="Times New Roman" pitchFamily="18" charset="0"/>
                <a:cs typeface="Times New Roman" pitchFamily="18" charset="0"/>
              </a:rPr>
              <a:t>klokkevold</a:t>
            </a:r>
            <a:r>
              <a:rPr lang="en-US" sz="2000" cap="none" dirty="0" smtClean="0">
                <a:latin typeface="Times New Roman" pitchFamily="18" charset="0"/>
                <a:cs typeface="Times New Roman" pitchFamily="18" charset="0"/>
              </a:rPr>
              <a:t> PR, </a:t>
            </a:r>
            <a:r>
              <a:rPr lang="en-US" sz="2000" cap="none" dirty="0" err="1" smtClean="0">
                <a:latin typeface="Times New Roman" pitchFamily="18" charset="0"/>
                <a:cs typeface="Times New Roman" pitchFamily="18" charset="0"/>
              </a:rPr>
              <a:t>carranza</a:t>
            </a:r>
            <a:r>
              <a:rPr lang="en-US" sz="2000" cap="none" dirty="0" smtClean="0">
                <a:latin typeface="Times New Roman" pitchFamily="18" charset="0"/>
                <a:cs typeface="Times New Roman" pitchFamily="18" charset="0"/>
              </a:rPr>
              <a:t> FA. Carranza’s clinical </a:t>
            </a:r>
            <a:r>
              <a:rPr lang="en-US" sz="2000" cap="none" dirty="0" err="1" smtClean="0">
                <a:latin typeface="Times New Roman" pitchFamily="18" charset="0"/>
                <a:cs typeface="Times New Roman" pitchFamily="18" charset="0"/>
              </a:rPr>
              <a:t>periodontology</a:t>
            </a:r>
            <a:r>
              <a:rPr lang="en-US" sz="2000" cap="none" dirty="0" smtClean="0">
                <a:latin typeface="Times New Roman" pitchFamily="18" charset="0"/>
                <a:cs typeface="Times New Roman" pitchFamily="18" charset="0"/>
              </a:rPr>
              <a:t>, 10th ed. Saunders </a:t>
            </a:r>
            <a:r>
              <a:rPr lang="en-US" sz="2000" cap="none" dirty="0" err="1" smtClean="0">
                <a:latin typeface="Times New Roman" pitchFamily="18" charset="0"/>
                <a:cs typeface="Times New Roman" pitchFamily="18" charset="0"/>
              </a:rPr>
              <a:t>elsevier</a:t>
            </a:r>
            <a:r>
              <a:rPr lang="en-US" sz="2000" cap="none" dirty="0" smtClean="0">
                <a:latin typeface="Times New Roman" pitchFamily="18" charset="0"/>
                <a:cs typeface="Times New Roman" pitchFamily="18" charset="0"/>
              </a:rPr>
              <a:t>; 2007.</a:t>
            </a:r>
            <a:br>
              <a:rPr lang="en-US" sz="2000" cap="none" dirty="0" smtClean="0">
                <a:latin typeface="Times New Roman" pitchFamily="18" charset="0"/>
                <a:cs typeface="Times New Roman" pitchFamily="18" charset="0"/>
              </a:rPr>
            </a:br>
            <a:r>
              <a:rPr lang="en-US" sz="2000" cap="none" dirty="0" smtClean="0">
                <a:latin typeface="Times New Roman" pitchFamily="18" charset="0"/>
                <a:cs typeface="Times New Roman" pitchFamily="18" charset="0"/>
              </a:rPr>
              <a:t/>
            </a:r>
            <a:br>
              <a:rPr lang="en-US" sz="2000" cap="none" dirty="0" smtClean="0">
                <a:latin typeface="Times New Roman" pitchFamily="18" charset="0"/>
                <a:cs typeface="Times New Roman" pitchFamily="18" charset="0"/>
              </a:rPr>
            </a:br>
            <a:r>
              <a:rPr lang="en-US" sz="2000" cap="none" dirty="0" err="1" smtClean="0">
                <a:latin typeface="Times New Roman" pitchFamily="18" charset="0"/>
                <a:cs typeface="Times New Roman" pitchFamily="18" charset="0"/>
              </a:rPr>
              <a:t>Lindhe</a:t>
            </a:r>
            <a:r>
              <a:rPr lang="en-US" sz="2000" cap="none" dirty="0" smtClean="0">
                <a:latin typeface="Times New Roman" pitchFamily="18" charset="0"/>
                <a:cs typeface="Times New Roman" pitchFamily="18" charset="0"/>
              </a:rPr>
              <a:t> J, </a:t>
            </a:r>
            <a:r>
              <a:rPr lang="en-US" sz="2000" cap="none" dirty="0" err="1" smtClean="0">
                <a:latin typeface="Times New Roman" pitchFamily="18" charset="0"/>
                <a:cs typeface="Times New Roman" pitchFamily="18" charset="0"/>
              </a:rPr>
              <a:t>lang</a:t>
            </a:r>
            <a:r>
              <a:rPr lang="en-US" sz="2000" cap="none" dirty="0" smtClean="0">
                <a:latin typeface="Times New Roman" pitchFamily="18" charset="0"/>
                <a:cs typeface="Times New Roman" pitchFamily="18" charset="0"/>
              </a:rPr>
              <a:t> NP and </a:t>
            </a:r>
            <a:r>
              <a:rPr lang="en-US" sz="2000" cap="none" dirty="0" err="1" smtClean="0">
                <a:latin typeface="Times New Roman" pitchFamily="18" charset="0"/>
                <a:cs typeface="Times New Roman" pitchFamily="18" charset="0"/>
              </a:rPr>
              <a:t>karring</a:t>
            </a:r>
            <a:r>
              <a:rPr lang="en-US" sz="2000" cap="none" dirty="0" smtClean="0">
                <a:latin typeface="Times New Roman" pitchFamily="18" charset="0"/>
                <a:cs typeface="Times New Roman" pitchFamily="18" charset="0"/>
              </a:rPr>
              <a:t> T. Clinical </a:t>
            </a:r>
            <a:r>
              <a:rPr lang="en-US" sz="2000" cap="none" dirty="0" err="1" smtClean="0">
                <a:latin typeface="Times New Roman" pitchFamily="18" charset="0"/>
                <a:cs typeface="Times New Roman" pitchFamily="18" charset="0"/>
              </a:rPr>
              <a:t>periodontology</a:t>
            </a:r>
            <a:r>
              <a:rPr lang="en-US" sz="2000" cap="none" dirty="0" smtClean="0">
                <a:latin typeface="Times New Roman" pitchFamily="18" charset="0"/>
                <a:cs typeface="Times New Roman" pitchFamily="18" charset="0"/>
              </a:rPr>
              <a:t> and implant dentistry. 6th ed. Oxford (UK): </a:t>
            </a:r>
            <a:r>
              <a:rPr lang="en-US" sz="2000" cap="none" dirty="0" err="1" smtClean="0">
                <a:latin typeface="Times New Roman" pitchFamily="18" charset="0"/>
                <a:cs typeface="Times New Roman" pitchFamily="18" charset="0"/>
              </a:rPr>
              <a:t>blackwell</a:t>
            </a:r>
            <a:r>
              <a:rPr lang="en-US" sz="2000" cap="none" dirty="0" smtClean="0">
                <a:latin typeface="Times New Roman" pitchFamily="18" charset="0"/>
                <a:cs typeface="Times New Roman" pitchFamily="18" charset="0"/>
              </a:rPr>
              <a:t> publishing ltd.; 2015.</a:t>
            </a:r>
            <a:br>
              <a:rPr lang="en-US" sz="2000" cap="none" dirty="0" smtClean="0">
                <a:latin typeface="Times New Roman" pitchFamily="18" charset="0"/>
                <a:cs typeface="Times New Roman" pitchFamily="18" charset="0"/>
              </a:rPr>
            </a:br>
            <a:r>
              <a:rPr lang="en-US" sz="2000" cap="none" dirty="0" smtClean="0">
                <a:latin typeface="Times New Roman" pitchFamily="18" charset="0"/>
                <a:cs typeface="Times New Roman" pitchFamily="18" charset="0"/>
              </a:rPr>
              <a:t/>
            </a:r>
            <a:br>
              <a:rPr lang="en-US" sz="2000" cap="none" dirty="0" smtClean="0">
                <a:latin typeface="Times New Roman" pitchFamily="18" charset="0"/>
                <a:cs typeface="Times New Roman" pitchFamily="18" charset="0"/>
              </a:rPr>
            </a:br>
            <a:r>
              <a:rPr lang="en-US" sz="2000" cap="none" dirty="0" smtClean="0">
                <a:latin typeface="Times New Roman" pitchFamily="18" charset="0"/>
                <a:cs typeface="Times New Roman" pitchFamily="18" charset="0"/>
              </a:rPr>
              <a:t>Newman MG, </a:t>
            </a:r>
            <a:r>
              <a:rPr lang="en-US" sz="2000" cap="none" dirty="0" err="1" smtClean="0">
                <a:latin typeface="Times New Roman" pitchFamily="18" charset="0"/>
                <a:cs typeface="Times New Roman" pitchFamily="18" charset="0"/>
              </a:rPr>
              <a:t>takei</a:t>
            </a:r>
            <a:r>
              <a:rPr lang="en-US" sz="2000" cap="none" dirty="0" smtClean="0">
                <a:latin typeface="Times New Roman" pitchFamily="18" charset="0"/>
                <a:cs typeface="Times New Roman" pitchFamily="18" charset="0"/>
              </a:rPr>
              <a:t> HH, </a:t>
            </a:r>
            <a:r>
              <a:rPr lang="en-US" sz="2000" cap="none" dirty="0" err="1" smtClean="0">
                <a:latin typeface="Times New Roman" pitchFamily="18" charset="0"/>
                <a:cs typeface="Times New Roman" pitchFamily="18" charset="0"/>
              </a:rPr>
              <a:t>klokkevold</a:t>
            </a:r>
            <a:r>
              <a:rPr lang="en-US" sz="2000" cap="none" dirty="0" smtClean="0">
                <a:latin typeface="Times New Roman" pitchFamily="18" charset="0"/>
                <a:cs typeface="Times New Roman" pitchFamily="18" charset="0"/>
              </a:rPr>
              <a:t> PR, </a:t>
            </a:r>
            <a:r>
              <a:rPr lang="en-US" sz="2000" cap="none" dirty="0" err="1" smtClean="0">
                <a:latin typeface="Times New Roman" pitchFamily="18" charset="0"/>
                <a:cs typeface="Times New Roman" pitchFamily="18" charset="0"/>
              </a:rPr>
              <a:t>carranza</a:t>
            </a:r>
            <a:r>
              <a:rPr lang="en-US" sz="2000" cap="none" dirty="0" smtClean="0">
                <a:latin typeface="Times New Roman" pitchFamily="18" charset="0"/>
                <a:cs typeface="Times New Roman" pitchFamily="18" charset="0"/>
              </a:rPr>
              <a:t> FA. Carranza’s clinical </a:t>
            </a:r>
            <a:r>
              <a:rPr lang="en-US" sz="2000" cap="none" dirty="0" err="1" smtClean="0">
                <a:latin typeface="Times New Roman" pitchFamily="18" charset="0"/>
                <a:cs typeface="Times New Roman" pitchFamily="18" charset="0"/>
              </a:rPr>
              <a:t>periodontology</a:t>
            </a:r>
            <a:r>
              <a:rPr lang="en-US" sz="2000" cap="none" dirty="0" smtClean="0">
                <a:latin typeface="Times New Roman" pitchFamily="18" charset="0"/>
                <a:cs typeface="Times New Roman" pitchFamily="18" charset="0"/>
              </a:rPr>
              <a:t>, 13th ed. Saunders </a:t>
            </a:r>
            <a:r>
              <a:rPr lang="en-US" sz="2000" cap="none" dirty="0" err="1" smtClean="0">
                <a:latin typeface="Times New Roman" pitchFamily="18" charset="0"/>
                <a:cs typeface="Times New Roman" pitchFamily="18" charset="0"/>
              </a:rPr>
              <a:t>elsevier</a:t>
            </a:r>
            <a:r>
              <a:rPr lang="en-US" sz="2000" cap="none" dirty="0" smtClean="0">
                <a:latin typeface="Times New Roman" pitchFamily="18" charset="0"/>
                <a:cs typeface="Times New Roman" pitchFamily="18" charset="0"/>
              </a:rPr>
              <a:t>; 2018.</a:t>
            </a:r>
            <a:br>
              <a:rPr lang="en-US" sz="2000" cap="none" dirty="0" smtClean="0">
                <a:latin typeface="Times New Roman" pitchFamily="18" charset="0"/>
                <a:cs typeface="Times New Roman" pitchFamily="18" charset="0"/>
              </a:rPr>
            </a:br>
            <a:r>
              <a:rPr lang="en-US" sz="2000" cap="none" dirty="0" smtClean="0">
                <a:latin typeface="Times New Roman" pitchFamily="18" charset="0"/>
                <a:cs typeface="Times New Roman" pitchFamily="18" charset="0"/>
              </a:rPr>
              <a:t/>
            </a:r>
            <a:br>
              <a:rPr lang="en-US" sz="2000" cap="none" dirty="0" smtClean="0">
                <a:latin typeface="Times New Roman" pitchFamily="18" charset="0"/>
                <a:cs typeface="Times New Roman" pitchFamily="18" charset="0"/>
              </a:rPr>
            </a:br>
            <a:r>
              <a:rPr lang="en-IN" sz="2000" cap="none" dirty="0" smtClean="0">
                <a:latin typeface="Times New Roman" pitchFamily="18" charset="0"/>
                <a:cs typeface="Times New Roman" pitchFamily="18" charset="0"/>
              </a:rPr>
              <a:t/>
            </a:r>
            <a:br>
              <a:rPr lang="en-IN" sz="2000" cap="none" dirty="0" smtClean="0">
                <a:latin typeface="Times New Roman" pitchFamily="18" charset="0"/>
                <a:cs typeface="Times New Roman" pitchFamily="18" charset="0"/>
              </a:rPr>
            </a:br>
            <a:endParaRPr lang="en-IN" sz="2000" cap="none"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7EEB799C-699E-40E0-9435-8006C0A32B75}" type="slidenum">
              <a:rPr lang="en-IN" smtClean="0"/>
              <a:pPr/>
              <a:t>45</a:t>
            </a:fld>
            <a:endParaRPr lang="en-IN"/>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a:normAutofit/>
          </a:bodyPr>
          <a:lstStyle/>
          <a:p>
            <a:pPr marL="0" indent="0" algn="ctr">
              <a:buNone/>
            </a:pPr>
            <a:endParaRPr lang="en-IN" sz="3600" b="1" dirty="0" smtClean="0">
              <a:ln w="22225">
                <a:solidFill>
                  <a:schemeClr val="accent2"/>
                </a:solidFill>
                <a:prstDash val="solid"/>
              </a:ln>
              <a:solidFill>
                <a:schemeClr val="accent2">
                  <a:lumMod val="40000"/>
                  <a:lumOff val="60000"/>
                </a:schemeClr>
              </a:solidFill>
            </a:endParaRPr>
          </a:p>
          <a:p>
            <a:pPr marL="0" indent="0" algn="ctr">
              <a:buNone/>
            </a:pPr>
            <a:endParaRPr lang="en-IN" sz="3600" b="1" dirty="0">
              <a:ln w="22225">
                <a:solidFill>
                  <a:schemeClr val="accent2"/>
                </a:solidFill>
                <a:prstDash val="solid"/>
              </a:ln>
              <a:solidFill>
                <a:schemeClr val="accent2">
                  <a:lumMod val="40000"/>
                  <a:lumOff val="60000"/>
                </a:schemeClr>
              </a:solidFill>
            </a:endParaRPr>
          </a:p>
          <a:p>
            <a:pPr marL="0" indent="0" algn="ctr">
              <a:buNone/>
            </a:pPr>
            <a:r>
              <a:rPr lang="en-IN" sz="6600" b="1" dirty="0" smtClean="0">
                <a:ln w="22225">
                  <a:solidFill>
                    <a:schemeClr val="accent2"/>
                  </a:solidFill>
                  <a:prstDash val="solid"/>
                </a:ln>
                <a:solidFill>
                  <a:schemeClr val="tx2">
                    <a:lumMod val="50000"/>
                    <a:lumOff val="50000"/>
                  </a:schemeClr>
                </a:solidFill>
              </a:rPr>
              <a:t>THANK YOU</a:t>
            </a:r>
            <a:endParaRPr lang="en-IN" sz="6600" b="1" dirty="0">
              <a:ln w="22225">
                <a:solidFill>
                  <a:schemeClr val="accent2"/>
                </a:solidFill>
                <a:prstDash val="solid"/>
              </a:ln>
              <a:solidFill>
                <a:schemeClr val="tx2">
                  <a:lumMod val="50000"/>
                  <a:lumOff val="50000"/>
                </a:schemeClr>
              </a:solidFill>
            </a:endParaRPr>
          </a:p>
        </p:txBody>
      </p:sp>
      <p:sp>
        <p:nvSpPr>
          <p:cNvPr id="4" name="Slide Number Placeholder 3"/>
          <p:cNvSpPr>
            <a:spLocks noGrp="1"/>
          </p:cNvSpPr>
          <p:nvPr>
            <p:ph type="sldNum" sz="quarter" idx="12"/>
          </p:nvPr>
        </p:nvSpPr>
        <p:spPr/>
        <p:txBody>
          <a:bodyPr/>
          <a:lstStyle/>
          <a:p>
            <a:fld id="{7EEB799C-699E-40E0-9435-8006C0A32B75}" type="slidenum">
              <a:rPr lang="en-IN" smtClean="0"/>
              <a:pPr/>
              <a:t>46</a:t>
            </a:fld>
            <a:endParaRPr lang="en-IN"/>
          </a:p>
        </p:txBody>
      </p:sp>
    </p:spTree>
    <p:extLst>
      <p:ext uri="{BB962C8B-B14F-4D97-AF65-F5344CB8AC3E}">
        <p14:creationId xmlns="" xmlns:p14="http://schemas.microsoft.com/office/powerpoint/2010/main" val="9817217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r>
              <a:rPr lang="en-US" sz="2400" dirty="0"/>
              <a:t>If </a:t>
            </a:r>
            <a:r>
              <a:rPr lang="en-US" sz="2400" dirty="0" smtClean="0"/>
              <a:t>unpleasant….</a:t>
            </a:r>
          </a:p>
          <a:p>
            <a:pPr lvl="1"/>
            <a:r>
              <a:rPr lang="en-US" sz="2000" i="1" dirty="0" smtClean="0">
                <a:solidFill>
                  <a:schemeClr val="tx2">
                    <a:lumMod val="75000"/>
                    <a:lumOff val="25000"/>
                  </a:schemeClr>
                </a:solidFill>
              </a:rPr>
              <a:t>breath </a:t>
            </a:r>
            <a:r>
              <a:rPr lang="en-US" sz="2000" i="1" dirty="0">
                <a:solidFill>
                  <a:schemeClr val="tx2">
                    <a:lumMod val="75000"/>
                    <a:lumOff val="25000"/>
                  </a:schemeClr>
                </a:solidFill>
              </a:rPr>
              <a:t>malodor, </a:t>
            </a:r>
            <a:endParaRPr lang="en-US" sz="2000" i="1" dirty="0" smtClean="0">
              <a:solidFill>
                <a:schemeClr val="tx2">
                  <a:lumMod val="75000"/>
                  <a:lumOff val="25000"/>
                </a:schemeClr>
              </a:solidFill>
            </a:endParaRPr>
          </a:p>
          <a:p>
            <a:pPr lvl="1"/>
            <a:r>
              <a:rPr lang="en-US" sz="2000" i="1" dirty="0" smtClean="0">
                <a:solidFill>
                  <a:schemeClr val="tx2">
                    <a:lumMod val="75000"/>
                    <a:lumOff val="25000"/>
                  </a:schemeClr>
                </a:solidFill>
              </a:rPr>
              <a:t>halitosis</a:t>
            </a:r>
            <a:r>
              <a:rPr lang="en-US" sz="2000" i="1" dirty="0">
                <a:solidFill>
                  <a:schemeClr val="tx2">
                    <a:lumMod val="75000"/>
                    <a:lumOff val="25000"/>
                  </a:schemeClr>
                </a:solidFill>
              </a:rPr>
              <a:t>, </a:t>
            </a:r>
            <a:endParaRPr lang="en-US" sz="2000" i="1" dirty="0" smtClean="0">
              <a:solidFill>
                <a:schemeClr val="tx2">
                  <a:lumMod val="75000"/>
                  <a:lumOff val="25000"/>
                </a:schemeClr>
              </a:solidFill>
            </a:endParaRPr>
          </a:p>
          <a:p>
            <a:pPr lvl="1"/>
            <a:r>
              <a:rPr lang="en-US" sz="2000" i="1" dirty="0" smtClean="0">
                <a:solidFill>
                  <a:schemeClr val="tx2">
                    <a:lumMod val="75000"/>
                    <a:lumOff val="25000"/>
                  </a:schemeClr>
                </a:solidFill>
              </a:rPr>
              <a:t>bad </a:t>
            </a:r>
            <a:r>
              <a:rPr lang="en-US" sz="2000" i="1" dirty="0">
                <a:solidFill>
                  <a:schemeClr val="tx2">
                    <a:lumMod val="75000"/>
                    <a:lumOff val="25000"/>
                  </a:schemeClr>
                </a:solidFill>
              </a:rPr>
              <a:t>breath, </a:t>
            </a:r>
            <a:r>
              <a:rPr lang="en-US" sz="2000" dirty="0">
                <a:solidFill>
                  <a:schemeClr val="tx2">
                    <a:lumMod val="75000"/>
                    <a:lumOff val="25000"/>
                  </a:schemeClr>
                </a:solidFill>
              </a:rPr>
              <a:t>or </a:t>
            </a:r>
            <a:endParaRPr lang="en-US" sz="2000" dirty="0" smtClean="0">
              <a:solidFill>
                <a:schemeClr val="tx2">
                  <a:lumMod val="75000"/>
                  <a:lumOff val="25000"/>
                </a:schemeClr>
              </a:solidFill>
            </a:endParaRPr>
          </a:p>
          <a:p>
            <a:pPr lvl="1"/>
            <a:r>
              <a:rPr lang="en-US" sz="2000" i="1" dirty="0" smtClean="0">
                <a:solidFill>
                  <a:schemeClr val="tx2">
                    <a:lumMod val="75000"/>
                    <a:lumOff val="25000"/>
                  </a:schemeClr>
                </a:solidFill>
              </a:rPr>
              <a:t>fetor </a:t>
            </a:r>
            <a:r>
              <a:rPr lang="en-US" sz="2000" i="1" dirty="0">
                <a:solidFill>
                  <a:schemeClr val="tx2">
                    <a:lumMod val="75000"/>
                    <a:lumOff val="25000"/>
                  </a:schemeClr>
                </a:solidFill>
              </a:rPr>
              <a:t>ex </a:t>
            </a:r>
            <a:r>
              <a:rPr lang="en-US" sz="2000" i="1" dirty="0" smtClean="0">
                <a:solidFill>
                  <a:schemeClr val="tx2">
                    <a:lumMod val="75000"/>
                    <a:lumOff val="25000"/>
                  </a:schemeClr>
                </a:solidFill>
              </a:rPr>
              <a:t>ore</a:t>
            </a:r>
            <a:r>
              <a:rPr lang="en-US" sz="2000" dirty="0" smtClean="0">
                <a:solidFill>
                  <a:schemeClr val="tx2">
                    <a:lumMod val="75000"/>
                    <a:lumOff val="25000"/>
                  </a:schemeClr>
                </a:solidFill>
              </a:rPr>
              <a:t>. </a:t>
            </a:r>
            <a:endParaRPr lang="en-US" sz="2000" dirty="0">
              <a:solidFill>
                <a:schemeClr val="tx2">
                  <a:lumMod val="75000"/>
                  <a:lumOff val="25000"/>
                </a:schemeClr>
              </a:solidFill>
            </a:endParaRPr>
          </a:p>
          <a:p>
            <a:r>
              <a:rPr lang="en-US" sz="2400" i="1" dirty="0" smtClean="0">
                <a:solidFill>
                  <a:schemeClr val="tx2">
                    <a:lumMod val="75000"/>
                    <a:lumOff val="25000"/>
                  </a:schemeClr>
                </a:solidFill>
              </a:rPr>
              <a:t>Oral malodor</a:t>
            </a:r>
            <a:r>
              <a:rPr lang="en-US" sz="2400" dirty="0" smtClean="0">
                <a:solidFill>
                  <a:schemeClr val="tx2">
                    <a:lumMod val="75000"/>
                    <a:lumOff val="25000"/>
                  </a:schemeClr>
                </a:solidFill>
              </a:rPr>
              <a:t>- </a:t>
            </a:r>
            <a:r>
              <a:rPr lang="en-US" sz="2400" dirty="0" smtClean="0"/>
              <a:t>restricted </a:t>
            </a:r>
            <a:r>
              <a:rPr lang="en-US" sz="2400" dirty="0"/>
              <a:t>to halitosis with an origin in the oral cavity.</a:t>
            </a:r>
            <a:endParaRPr lang="en-IN" sz="2400" dirty="0"/>
          </a:p>
        </p:txBody>
      </p:sp>
      <p:sp>
        <p:nvSpPr>
          <p:cNvPr id="4" name="Slide Number Placeholder 3"/>
          <p:cNvSpPr>
            <a:spLocks noGrp="1"/>
          </p:cNvSpPr>
          <p:nvPr>
            <p:ph type="sldNum" sz="quarter" idx="12"/>
          </p:nvPr>
        </p:nvSpPr>
        <p:spPr/>
        <p:txBody>
          <a:bodyPr/>
          <a:lstStyle/>
          <a:p>
            <a:fld id="{7EEB799C-699E-40E0-9435-8006C0A32B75}" type="slidenum">
              <a:rPr lang="en-IN" smtClean="0"/>
              <a:pPr/>
              <a:t>5</a:t>
            </a:fld>
            <a:endParaRPr lang="en-IN"/>
          </a:p>
        </p:txBody>
      </p:sp>
    </p:spTree>
    <p:extLst>
      <p:ext uri="{BB962C8B-B14F-4D97-AF65-F5344CB8AC3E}">
        <p14:creationId xmlns="" xmlns:p14="http://schemas.microsoft.com/office/powerpoint/2010/main" val="39185654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N" sz="4400" dirty="0" smtClean="0"/>
              <a:t>classification</a:t>
            </a:r>
            <a:endParaRPr lang="en-IN" sz="4400"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942417380"/>
              </p:ext>
            </p:extLst>
          </p:nvPr>
        </p:nvGraphicFramePr>
        <p:xfrm>
          <a:off x="938758" y="2286002"/>
          <a:ext cx="7633742" cy="359359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7EEB799C-699E-40E0-9435-8006C0A32B75}" type="slidenum">
              <a:rPr lang="en-IN" smtClean="0"/>
              <a:pPr/>
              <a:t>6</a:t>
            </a:fld>
            <a:endParaRPr lang="en-IN"/>
          </a:p>
        </p:txBody>
      </p:sp>
    </p:spTree>
    <p:extLst>
      <p:ext uri="{BB962C8B-B14F-4D97-AF65-F5344CB8AC3E}">
        <p14:creationId xmlns="" xmlns:p14="http://schemas.microsoft.com/office/powerpoint/2010/main" val="10491215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graphicFrame>
        <p:nvGraphicFramePr>
          <p:cNvPr id="10" name="Content Placeholder 9"/>
          <p:cNvGraphicFramePr>
            <a:graphicFrameLocks noGrp="1"/>
          </p:cNvGraphicFramePr>
          <p:nvPr>
            <p:ph idx="1"/>
            <p:extLst>
              <p:ext uri="{D42A27DB-BD31-4B8C-83A1-F6EECF244321}">
                <p14:modId xmlns="" xmlns:p14="http://schemas.microsoft.com/office/powerpoint/2010/main" val="3131192829"/>
              </p:ext>
            </p:extLst>
          </p:nvPr>
        </p:nvGraphicFramePr>
        <p:xfrm>
          <a:off x="938213" y="2286000"/>
          <a:ext cx="7634287" cy="3594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p:cNvSpPr>
            <a:spLocks noGrp="1"/>
          </p:cNvSpPr>
          <p:nvPr>
            <p:ph type="sldNum" sz="quarter" idx="12"/>
          </p:nvPr>
        </p:nvSpPr>
        <p:spPr/>
        <p:txBody>
          <a:bodyPr/>
          <a:lstStyle/>
          <a:p>
            <a:fld id="{7EEB799C-699E-40E0-9435-8006C0A32B75}" type="slidenum">
              <a:rPr lang="en-IN" smtClean="0"/>
              <a:pPr/>
              <a:t>7</a:t>
            </a:fld>
            <a:endParaRPr lang="en-IN"/>
          </a:p>
        </p:txBody>
      </p:sp>
    </p:spTree>
    <p:extLst>
      <p:ext uri="{BB962C8B-B14F-4D97-AF65-F5344CB8AC3E}">
        <p14:creationId xmlns="" xmlns:p14="http://schemas.microsoft.com/office/powerpoint/2010/main" val="5166773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p:txBody>
          <a:bodyPr>
            <a:normAutofit/>
          </a:bodyPr>
          <a:lstStyle/>
          <a:p>
            <a:pPr algn="just">
              <a:lnSpc>
                <a:spcPct val="150000"/>
              </a:lnSpc>
            </a:pPr>
            <a:r>
              <a:rPr lang="en-US" sz="2400" i="1" dirty="0">
                <a:solidFill>
                  <a:schemeClr val="tx2">
                    <a:lumMod val="90000"/>
                    <a:lumOff val="10000"/>
                  </a:schemeClr>
                </a:solidFill>
              </a:rPr>
              <a:t>Genuine halitosis </a:t>
            </a:r>
            <a:r>
              <a:rPr lang="en-US" sz="2400" dirty="0"/>
              <a:t>is the term that </a:t>
            </a:r>
            <a:r>
              <a:rPr lang="en-US" sz="2400" dirty="0" smtClean="0"/>
              <a:t>is used </a:t>
            </a:r>
            <a:r>
              <a:rPr lang="en-US" sz="2400" dirty="0"/>
              <a:t>when the breath malodor really exists and can be </a:t>
            </a:r>
            <a:r>
              <a:rPr lang="en-US" sz="2400" dirty="0" smtClean="0"/>
              <a:t>diagnosed </a:t>
            </a:r>
            <a:r>
              <a:rPr lang="en-US" sz="2400" dirty="0" err="1" smtClean="0"/>
              <a:t>organoleptically</a:t>
            </a:r>
            <a:r>
              <a:rPr lang="en-US" sz="2400" dirty="0" smtClean="0"/>
              <a:t> </a:t>
            </a:r>
            <a:r>
              <a:rPr lang="en-US" sz="2400" dirty="0"/>
              <a:t>or by measurement of the responsible </a:t>
            </a:r>
            <a:r>
              <a:rPr lang="en-US" sz="2400" dirty="0" smtClean="0"/>
              <a:t>compounds</a:t>
            </a:r>
            <a:r>
              <a:rPr lang="en-IN" sz="2400" dirty="0"/>
              <a:t>.</a:t>
            </a:r>
            <a:endParaRPr lang="en-US" sz="2400" dirty="0" smtClean="0"/>
          </a:p>
        </p:txBody>
      </p:sp>
      <p:sp>
        <p:nvSpPr>
          <p:cNvPr id="4" name="Slide Number Placeholder 3"/>
          <p:cNvSpPr>
            <a:spLocks noGrp="1"/>
          </p:cNvSpPr>
          <p:nvPr>
            <p:ph type="sldNum" sz="quarter" idx="12"/>
          </p:nvPr>
        </p:nvSpPr>
        <p:spPr/>
        <p:txBody>
          <a:bodyPr/>
          <a:lstStyle/>
          <a:p>
            <a:fld id="{7EEB799C-699E-40E0-9435-8006C0A32B75}" type="slidenum">
              <a:rPr lang="en-IN" smtClean="0"/>
              <a:pPr/>
              <a:t>8</a:t>
            </a:fld>
            <a:endParaRPr lang="en-IN"/>
          </a:p>
        </p:txBody>
      </p:sp>
    </p:spTree>
    <p:extLst>
      <p:ext uri="{BB962C8B-B14F-4D97-AF65-F5344CB8AC3E}">
        <p14:creationId xmlns="" xmlns:p14="http://schemas.microsoft.com/office/powerpoint/2010/main" val="20205437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38758" y="609600"/>
            <a:ext cx="7633742" cy="5269993"/>
          </a:xfrm>
        </p:spPr>
        <p:txBody>
          <a:bodyPr>
            <a:noAutofit/>
          </a:bodyPr>
          <a:lstStyle/>
          <a:p>
            <a:pPr marL="0" indent="0" algn="just">
              <a:lnSpc>
                <a:spcPct val="150000"/>
              </a:lnSpc>
              <a:buNone/>
            </a:pPr>
            <a:r>
              <a:rPr lang="en-US" sz="2400" dirty="0" smtClean="0">
                <a:solidFill>
                  <a:schemeClr val="accent5">
                    <a:lumMod val="75000"/>
                  </a:schemeClr>
                </a:solidFill>
              </a:rPr>
              <a:t>Examples of PHYSIOLOGIC HALITOSIS:</a:t>
            </a:r>
            <a:endParaRPr lang="en-US" sz="2400" dirty="0">
              <a:solidFill>
                <a:schemeClr val="accent5">
                  <a:lumMod val="75000"/>
                </a:schemeClr>
              </a:solidFill>
            </a:endParaRPr>
          </a:p>
          <a:p>
            <a:pPr algn="just">
              <a:lnSpc>
                <a:spcPct val="150000"/>
              </a:lnSpc>
            </a:pPr>
            <a:r>
              <a:rPr lang="en-US" sz="2400" dirty="0" smtClean="0"/>
              <a:t>The </a:t>
            </a:r>
            <a:r>
              <a:rPr lang="en-US" sz="2400" dirty="0"/>
              <a:t>transient disturbing odor caused by </a:t>
            </a:r>
            <a:r>
              <a:rPr lang="en-US" sz="2400" dirty="0" smtClean="0"/>
              <a:t>food intake </a:t>
            </a:r>
            <a:r>
              <a:rPr lang="en-US" sz="2400" dirty="0"/>
              <a:t>(e.g., </a:t>
            </a:r>
            <a:r>
              <a:rPr lang="en-US" sz="2400" dirty="0" smtClean="0"/>
              <a:t>garlic, onions</a:t>
            </a:r>
            <a:r>
              <a:rPr lang="en-US" sz="2400" dirty="0"/>
              <a:t>, and certain spices), smoking, or </a:t>
            </a:r>
            <a:r>
              <a:rPr lang="en-US" sz="2400" dirty="0" smtClean="0"/>
              <a:t>medication (e.g</a:t>
            </a:r>
            <a:r>
              <a:rPr lang="en-US" sz="2400" dirty="0"/>
              <a:t>., metronidazole) do not reveal a health </a:t>
            </a:r>
            <a:r>
              <a:rPr lang="en-US" sz="2400" dirty="0" smtClean="0"/>
              <a:t>problem.</a:t>
            </a:r>
          </a:p>
          <a:p>
            <a:pPr algn="just">
              <a:lnSpc>
                <a:spcPct val="150000"/>
              </a:lnSpc>
            </a:pPr>
            <a:r>
              <a:rPr lang="en-US" sz="2400" dirty="0" smtClean="0"/>
              <a:t>The </a:t>
            </a:r>
            <a:r>
              <a:rPr lang="en-US" sz="2400" dirty="0"/>
              <a:t>same is true for </a:t>
            </a:r>
            <a:r>
              <a:rPr lang="en-US" sz="2400" dirty="0">
                <a:solidFill>
                  <a:srgbClr val="002060"/>
                </a:solidFill>
              </a:rPr>
              <a:t>“morning” </a:t>
            </a:r>
            <a:r>
              <a:rPr lang="en-US" sz="2400" dirty="0" smtClean="0">
                <a:solidFill>
                  <a:srgbClr val="002060"/>
                </a:solidFill>
              </a:rPr>
              <a:t>bad breath </a:t>
            </a:r>
            <a:r>
              <a:rPr lang="en-US" sz="2400" dirty="0"/>
              <a:t>as habitually experienced on awakening. </a:t>
            </a:r>
            <a:endParaRPr lang="en-US" sz="2400" dirty="0" smtClean="0"/>
          </a:p>
          <a:p>
            <a:pPr lvl="1" algn="just">
              <a:lnSpc>
                <a:spcPct val="150000"/>
              </a:lnSpc>
            </a:pPr>
            <a:r>
              <a:rPr lang="en-US" sz="2000" dirty="0" smtClean="0"/>
              <a:t>This </a:t>
            </a:r>
            <a:r>
              <a:rPr lang="en-US" sz="2000" dirty="0"/>
              <a:t>malodor </a:t>
            </a:r>
            <a:r>
              <a:rPr lang="en-US" sz="2000" dirty="0" smtClean="0"/>
              <a:t>is caused </a:t>
            </a:r>
            <a:r>
              <a:rPr lang="en-US" sz="2000" dirty="0"/>
              <a:t>by a decreased salivary flow and increased </a:t>
            </a:r>
            <a:r>
              <a:rPr lang="en-US" sz="2000" dirty="0" smtClean="0"/>
              <a:t>putrefaction during </a:t>
            </a:r>
            <a:r>
              <a:rPr lang="en-US" sz="2000" dirty="0"/>
              <a:t>the night and spontaneously disappears after breakfast or </a:t>
            </a:r>
            <a:r>
              <a:rPr lang="en-US" sz="2000" dirty="0" smtClean="0"/>
              <a:t>after </a:t>
            </a:r>
            <a:r>
              <a:rPr lang="en-IN" sz="2000" dirty="0" smtClean="0"/>
              <a:t>oral </a:t>
            </a:r>
            <a:r>
              <a:rPr lang="en-IN" sz="2000" dirty="0"/>
              <a:t>hygiene measures.</a:t>
            </a:r>
          </a:p>
        </p:txBody>
      </p:sp>
      <p:sp>
        <p:nvSpPr>
          <p:cNvPr id="2" name="Slide Number Placeholder 1"/>
          <p:cNvSpPr>
            <a:spLocks noGrp="1"/>
          </p:cNvSpPr>
          <p:nvPr>
            <p:ph type="sldNum" sz="quarter" idx="12"/>
          </p:nvPr>
        </p:nvSpPr>
        <p:spPr/>
        <p:txBody>
          <a:bodyPr/>
          <a:lstStyle/>
          <a:p>
            <a:fld id="{7EEB799C-699E-40E0-9435-8006C0A32B75}" type="slidenum">
              <a:rPr lang="en-IN" smtClean="0"/>
              <a:pPr/>
              <a:t>9</a:t>
            </a:fld>
            <a:endParaRPr lang="en-IN"/>
          </a:p>
        </p:txBody>
      </p:sp>
    </p:spTree>
    <p:extLst>
      <p:ext uri="{BB962C8B-B14F-4D97-AF65-F5344CB8AC3E}">
        <p14:creationId xmlns="" xmlns:p14="http://schemas.microsoft.com/office/powerpoint/2010/main" val="397989885"/>
      </p:ext>
    </p:extLst>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dge" id="{71A07785-5930-41D4-9A83-E23602B48E98}" vid="{771EA782-DFA6-45B1-AEA3-661F1715B31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Badge</Template>
  <TotalTime>849</TotalTime>
  <Words>2349</Words>
  <Application>Microsoft Office PowerPoint</Application>
  <PresentationFormat>On-screen Show (4:3)</PresentationFormat>
  <Paragraphs>232</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Badge</vt:lpstr>
      <vt:lpstr>BREATH  MALODOR</vt:lpstr>
      <vt:lpstr>SPECIFIC LEARNING OBJECTIVES</vt:lpstr>
      <vt:lpstr>content</vt:lpstr>
      <vt:lpstr>DEFINITION</vt:lpstr>
      <vt:lpstr>Slide 5</vt:lpstr>
      <vt:lpstr>classification</vt:lpstr>
      <vt:lpstr>Slide 7</vt:lpstr>
      <vt:lpstr>Slide 8</vt:lpstr>
      <vt:lpstr>Slide 9</vt:lpstr>
      <vt:lpstr>Slide 10</vt:lpstr>
      <vt:lpstr>Slide 11</vt:lpstr>
      <vt:lpstr>Etiology</vt:lpstr>
      <vt:lpstr>Slide 13</vt:lpstr>
      <vt:lpstr>Slide 14</vt:lpstr>
      <vt:lpstr>Slide 15</vt:lpstr>
      <vt:lpstr>Slide 16</vt:lpstr>
      <vt:lpstr>Slide 17</vt:lpstr>
      <vt:lpstr>Intraoral causes</vt:lpstr>
      <vt:lpstr>Slide 19</vt:lpstr>
      <vt:lpstr>Slide 20</vt:lpstr>
      <vt:lpstr>Slide 21</vt:lpstr>
      <vt:lpstr>Slide 22</vt:lpstr>
      <vt:lpstr>Slide 23</vt:lpstr>
      <vt:lpstr>Slide 24</vt:lpstr>
      <vt:lpstr>Slide 25</vt:lpstr>
      <vt:lpstr>Slide 26</vt:lpstr>
      <vt:lpstr>Extraoral causes</vt:lpstr>
      <vt:lpstr>Slide 28</vt:lpstr>
      <vt:lpstr>Fundamentals of malodor detection</vt:lpstr>
      <vt:lpstr>Slide 30</vt:lpstr>
      <vt:lpstr>Slide 31</vt:lpstr>
      <vt:lpstr>Diagnosis of malodor</vt:lpstr>
      <vt:lpstr>Organoleptic rating</vt:lpstr>
      <vt:lpstr>Slide 34</vt:lpstr>
      <vt:lpstr>Slide 35</vt:lpstr>
      <vt:lpstr>Portable volatile sulfur monitor</vt:lpstr>
      <vt:lpstr>Chair-side test</vt:lpstr>
      <vt:lpstr>Treatment of oral malodor</vt:lpstr>
      <vt:lpstr>Mechanical reduction of intraoral nutrients and microorganisms</vt:lpstr>
      <vt:lpstr>Slide 40</vt:lpstr>
      <vt:lpstr>Chemical reduction of oral microbial load</vt:lpstr>
      <vt:lpstr>Chlorhexidine</vt:lpstr>
      <vt:lpstr>Slide 43</vt:lpstr>
      <vt:lpstr>Summary</vt:lpstr>
      <vt:lpstr>REFERENCE   Newman MG, takei HH, klokkevold PR, carranza FA. Carranza’s clinical periodontology, 10th ed. Saunders elsevier; 2007.  Lindhe J, lang NP and karring T. Clinical periodontology and implant dentistry. 6th ed. Oxford (UK): blackwell publishing ltd.; 2015.  Newman MG, takei HH, klokkevold PR, carranza FA. Carranza’s clinical periodontology, 13th ed. Saunders elsevier; 2018.   </vt:lpstr>
      <vt:lpstr>Slide 46</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AVITA</dc:creator>
  <cp:lastModifiedBy>dell</cp:lastModifiedBy>
  <cp:revision>51</cp:revision>
  <dcterms:created xsi:type="dcterms:W3CDTF">2021-04-15T05:55:36Z</dcterms:created>
  <dcterms:modified xsi:type="dcterms:W3CDTF">2023-02-16T07:10:25Z</dcterms:modified>
</cp:coreProperties>
</file>